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8" r:id="rId4"/>
    <p:sldId id="266" r:id="rId5"/>
    <p:sldId id="267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5"/>
    <p:restoredTop sz="96197"/>
  </p:normalViewPr>
  <p:slideViewPr>
    <p:cSldViewPr snapToGrid="0">
      <p:cViewPr varScale="1">
        <p:scale>
          <a:sx n="110" d="100"/>
          <a:sy n="110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086EF-B52D-CEF8-BAA9-B5B6C8BD18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36914-C7D4-F5F0-40AB-83305E6D7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154F2-9484-02B2-97B2-52AD4EA9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A0D15-84BF-3BDA-33BE-3F056DCB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6F699-CCF6-5662-DA2A-57EACE93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555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AA799-1A09-0969-CEFD-BEEF29185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79CA3-4E90-A93C-3E8C-F6157316D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FE5BD-FE3B-72E5-6E5D-B1201C5DA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B9F4C-3E8B-4843-19F7-8874796E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6C71-1BFB-BC2C-B77C-90979882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4333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B9C827-BA1A-8E26-54EE-987A8AA61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C77A8A-2156-307B-7EC1-21505028B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9CCEB-4265-7380-817F-42CD02F90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BE6F-1D91-D5C3-88A6-B8217DF89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E0F4E-B7DB-2E69-74E4-D9793B63C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1316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6DA9F-1ED4-F46D-D346-148D82D84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237A3-3AE6-E99E-DCFD-45E489DC1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E86BD-8C21-DA6F-6C2F-BC4CD9F6E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708D5-94C6-D4B9-D88B-D9F34E75A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94FE7-179F-2F98-981D-947FFA6AD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9857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4723-3C93-E848-109B-97FE8C919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69267-3BB7-00A9-7910-0514D0CDC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A5ED9-3589-DFF9-B830-03686CC79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83B05-CEC0-7CEC-ABEB-8E90E89FF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A55B3-8852-179F-E624-76E6B5EC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9182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90853-7566-4042-D202-787818E3F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F2383-3B78-CFD3-2695-0AD800CAD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C7939-A0FE-9F1B-02C6-6E6186439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B1C70C-9282-801D-890C-B272EC880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F0B07-40A0-96F1-B34F-FEAE62D44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548A9-F3A5-88EE-DB6C-CC24494E1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7484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FCAE2-D7E1-8BF7-55A3-961684D19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4A126-C021-D1BC-3AD6-448F0F309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A15E27-9771-A471-ACC4-6DD749F4E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7AB2BF-E9CE-C464-EBF8-BFDF90041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F055D5-4FE2-6ED3-16CB-9014A0637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E44A9-F40A-5B52-23C0-AAB6E9C2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D6B0E2-AA37-3F87-7D5A-79CCF3CB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007EB-B62B-C7A8-DDFA-100484058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7465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D4741-C628-5E99-49CE-4BF5CE28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56FF3-20D1-D8AD-31B9-8F4BB874B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6F2BAC-C5D9-50E5-7396-933914BF7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D622E-D144-857A-0037-EB1EC1603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9970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71D07A-7C77-37EA-E014-0B16D7F5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8C68C9-766F-F82D-2EA0-5F325667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6BDC7-55FB-289A-F7A4-FA01F5F4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2914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3E6CF-D419-C05C-6D95-28D6A1AEA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4045A-26FA-B393-D17F-E205DE44A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B2E32-39B1-CE2E-BBCE-E5884CCD1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6D92E-7AA2-4DC2-7540-D186749F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E44E7-466B-1F94-D567-7AD58A19B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B13E9-B494-60AC-B097-9DBE0ABF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61005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5F25-7A4C-F9BD-4B7F-66D91FE77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10E4A0-C3A1-B0E8-300E-0D64821B9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AF5D6-4612-5740-C5F3-2BD34B306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B143A-0840-2127-D466-7E0D8236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1E2F9-0A81-F6E7-5180-A74F717DB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27100-8092-8BC8-998C-B7950EFA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6829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6F20B9-CC55-2619-15F4-679284C8E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3D4E5-8F24-16A1-3148-A73E0566D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DAE24-2FD1-3272-8503-811E547D6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8798A-8F59-1E4D-A8D5-D6279B23940A}" type="datetimeFigureOut">
              <a:rPr lang="en-IT" smtClean="0"/>
              <a:t>06/05/2024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596F2-018B-7365-E628-895263FE7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FFA28-18F9-0713-0886-ACD2023C2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E9F65-BDA1-434B-8315-89EE37371C5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51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38BA8-7890-5D41-B86B-24925AF80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41" y="-97583"/>
            <a:ext cx="10515600" cy="1325563"/>
          </a:xfrm>
        </p:spPr>
        <p:txBody>
          <a:bodyPr/>
          <a:lstStyle/>
          <a:p>
            <a:r>
              <a:rPr lang="en-US" dirty="0">
                <a:latin typeface="Bradley Hand" pitchFamily="2" charset="77"/>
              </a:rPr>
              <a:t>Friday 07/06/2024</a:t>
            </a:r>
            <a:endParaRPr lang="en-AL" dirty="0">
              <a:latin typeface="Bradley Hand" pitchFamily="2" charset="77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792E1F0-2BB5-B405-AF93-6BC99B51BEA6}"/>
              </a:ext>
            </a:extLst>
          </p:cNvPr>
          <p:cNvGrpSpPr/>
          <p:nvPr/>
        </p:nvGrpSpPr>
        <p:grpSpPr>
          <a:xfrm>
            <a:off x="-119962" y="979662"/>
            <a:ext cx="9145628" cy="6124754"/>
            <a:chOff x="-14061" y="1119051"/>
            <a:chExt cx="8175430" cy="612475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4005B5E-AE48-CE29-012B-8122EDF626BF}"/>
                </a:ext>
              </a:extLst>
            </p:cNvPr>
            <p:cNvSpPr txBox="1"/>
            <p:nvPr/>
          </p:nvSpPr>
          <p:spPr>
            <a:xfrm>
              <a:off x="2048111" y="1119051"/>
              <a:ext cx="6113258" cy="6124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b="1" dirty="0"/>
                <a:t>OPENING CEREMONY</a:t>
              </a:r>
            </a:p>
            <a:p>
              <a:pPr algn="just"/>
              <a:endParaRPr lang="en-US" sz="1400" b="1" dirty="0"/>
            </a:p>
            <a:p>
              <a:pPr algn="just"/>
              <a:r>
                <a:rPr lang="en-US" sz="1400" b="1" dirty="0">
                  <a:solidFill>
                    <a:srgbClr val="C00000"/>
                  </a:solidFill>
                </a:rPr>
                <a:t>Key Lecture – Prof. Ramazan </a:t>
              </a:r>
              <a:r>
                <a:rPr lang="en-US" sz="1400" b="1" dirty="0" err="1">
                  <a:solidFill>
                    <a:srgbClr val="C00000"/>
                  </a:solidFill>
                </a:rPr>
                <a:t>Isufi</a:t>
              </a:r>
              <a:r>
                <a:rPr lang="en-US" sz="1400" b="1" dirty="0">
                  <a:solidFill>
                    <a:srgbClr val="C00000"/>
                  </a:solidFill>
                </a:rPr>
                <a:t> </a:t>
              </a:r>
              <a:r>
                <a:rPr lang="en-US" sz="1400" i="1" dirty="0"/>
                <a:t>– ‘’The challenges of training young surgeons’’</a:t>
              </a:r>
            </a:p>
            <a:p>
              <a:pPr algn="just"/>
              <a:r>
                <a:rPr lang="en-US" sz="1400" b="1" dirty="0">
                  <a:solidFill>
                    <a:srgbClr val="C00000"/>
                  </a:solidFill>
                </a:rPr>
                <a:t>Key Lecture – Prof. Gabrielle </a:t>
              </a:r>
              <a:r>
                <a:rPr lang="en-US" sz="1400" b="1" dirty="0" err="1">
                  <a:solidFill>
                    <a:srgbClr val="C00000"/>
                  </a:solidFill>
                </a:rPr>
                <a:t>Millesi</a:t>
              </a:r>
              <a:r>
                <a:rPr lang="en-US" sz="1400" b="1" dirty="0">
                  <a:solidFill>
                    <a:srgbClr val="C00000"/>
                  </a:solidFill>
                </a:rPr>
                <a:t> </a:t>
              </a:r>
              <a:r>
                <a:rPr lang="en-US" sz="1400" i="1" dirty="0"/>
                <a:t>– ‘’What you have to know about Surgery First in </a:t>
              </a:r>
              <a:r>
                <a:rPr lang="en-US" sz="1400" i="1" dirty="0" err="1"/>
                <a:t>Orthognatic</a:t>
              </a:r>
              <a:r>
                <a:rPr lang="en-US" sz="1400" i="1" dirty="0"/>
                <a:t> Surgery’’</a:t>
              </a:r>
              <a:endParaRPr lang="en-US" sz="1400" b="1" dirty="0">
                <a:solidFill>
                  <a:srgbClr val="C00000"/>
                </a:solidFill>
              </a:endParaRPr>
            </a:p>
            <a:p>
              <a:pPr algn="just"/>
              <a:r>
                <a:rPr lang="en-US" sz="1400" b="1" dirty="0" err="1"/>
                <a:t>Ledia</a:t>
              </a:r>
              <a:r>
                <a:rPr lang="en-US" sz="1400" b="1" dirty="0"/>
                <a:t> </a:t>
              </a:r>
              <a:r>
                <a:rPr lang="en-US" sz="1400" b="1" dirty="0" err="1"/>
                <a:t>Lamce</a:t>
              </a:r>
              <a:r>
                <a:rPr lang="en-US" sz="1400" b="1" dirty="0"/>
                <a:t> </a:t>
              </a:r>
              <a:r>
                <a:rPr lang="en-US" sz="1400" dirty="0"/>
                <a:t>– ‘’</a:t>
              </a:r>
              <a:r>
                <a:rPr lang="en-US" sz="1400" i="1" dirty="0"/>
                <a:t>Why shouldn’t you pop a pimple? Infected forehead atheroma with bilateral periorbital swelling: a case report’’</a:t>
              </a:r>
            </a:p>
            <a:p>
              <a:pPr algn="just"/>
              <a:r>
                <a:rPr lang="it-IT" sz="1400" b="1" dirty="0" err="1"/>
                <a:t>Dajana</a:t>
              </a:r>
              <a:r>
                <a:rPr lang="it-IT" sz="1400" b="1" dirty="0"/>
                <a:t> </a:t>
              </a:r>
              <a:r>
                <a:rPr lang="it-IT" sz="1400" b="1" dirty="0" err="1"/>
                <a:t>Collaku</a:t>
              </a:r>
              <a:r>
                <a:rPr lang="it-IT" sz="1400" b="1" dirty="0"/>
                <a:t> </a:t>
              </a:r>
              <a:r>
                <a:rPr lang="it-IT" sz="1400" dirty="0"/>
                <a:t>– ‘’</a:t>
              </a:r>
              <a:r>
                <a:rPr lang="it-IT" sz="1400" i="1" dirty="0" err="1"/>
                <a:t>Histopathological</a:t>
              </a:r>
              <a:r>
                <a:rPr lang="it-IT" sz="1400" i="1" dirty="0"/>
                <a:t> </a:t>
              </a:r>
              <a:r>
                <a:rPr lang="it-IT" sz="1400" i="1" dirty="0" err="1"/>
                <a:t>Examination</a:t>
              </a:r>
              <a:r>
                <a:rPr lang="it-IT" sz="1400" i="1" dirty="0"/>
                <a:t> of </a:t>
              </a:r>
              <a:r>
                <a:rPr lang="it-IT" sz="1400" i="1" dirty="0" err="1"/>
                <a:t>Oral</a:t>
              </a:r>
              <a:r>
                <a:rPr lang="it-IT" sz="1400" i="1" dirty="0"/>
                <a:t> </a:t>
              </a:r>
              <a:r>
                <a:rPr lang="it-IT" sz="1400" i="1" dirty="0" err="1"/>
                <a:t>Biopsies</a:t>
              </a:r>
              <a:r>
                <a:rPr lang="it-IT" sz="1400" i="1" dirty="0"/>
                <a:t> in Albania - A Seven </a:t>
              </a:r>
              <a:r>
                <a:rPr lang="it-IT" sz="1400" i="1" dirty="0" err="1"/>
                <a:t>Year</a:t>
              </a:r>
              <a:r>
                <a:rPr lang="it-IT" sz="1400" i="1" dirty="0"/>
                <a:t> </a:t>
              </a:r>
              <a:r>
                <a:rPr lang="it-IT" sz="1400" i="1" dirty="0" err="1"/>
                <a:t>Retrospective</a:t>
              </a:r>
              <a:r>
                <a:rPr lang="it-IT" sz="1400" i="1" dirty="0"/>
                <a:t> Analysis’’ </a:t>
              </a:r>
              <a:endParaRPr lang="it-IT" sz="1400" dirty="0"/>
            </a:p>
            <a:p>
              <a:pPr algn="just"/>
              <a:endParaRPr lang="it-IT" sz="1400" b="1" dirty="0"/>
            </a:p>
            <a:p>
              <a:pPr algn="just"/>
              <a:r>
                <a:rPr lang="it-IT" sz="1400" b="1" dirty="0"/>
                <a:t>Coffee break</a:t>
              </a:r>
            </a:p>
            <a:p>
              <a:pPr algn="just"/>
              <a:endParaRPr lang="it-IT" sz="1400" b="1" dirty="0"/>
            </a:p>
            <a:p>
              <a:pPr algn="just"/>
              <a:r>
                <a:rPr lang="en-US" sz="1400" b="1" dirty="0" err="1"/>
                <a:t>Lediona</a:t>
              </a:r>
              <a:r>
                <a:rPr lang="en-US" sz="1400" b="1" dirty="0"/>
                <a:t> Mere, </a:t>
              </a:r>
              <a:r>
                <a:rPr lang="en-US" sz="1400" b="1" dirty="0" err="1"/>
                <a:t>Besmir</a:t>
              </a:r>
              <a:r>
                <a:rPr lang="en-US" sz="1400" b="1" dirty="0"/>
                <a:t> </a:t>
              </a:r>
              <a:r>
                <a:rPr lang="en-US" sz="1400" b="1" dirty="0" err="1"/>
                <a:t>Skenderi</a:t>
              </a:r>
              <a:r>
                <a:rPr lang="en-US" sz="1400" b="1" dirty="0"/>
                <a:t> </a:t>
              </a:r>
              <a:r>
                <a:rPr lang="en-US" sz="1400" dirty="0"/>
                <a:t>– ‘’</a:t>
              </a:r>
              <a:r>
                <a:rPr lang="en-US" sz="1400" i="1" dirty="0"/>
                <a:t>Surgical treatment of cervical </a:t>
              </a:r>
              <a:r>
                <a:rPr lang="en-US" sz="1400" i="1" dirty="0" err="1"/>
                <a:t>necrotising</a:t>
              </a:r>
              <a:r>
                <a:rPr lang="en-US" sz="1400" i="1" dirty="0"/>
                <a:t> fasciitis’’</a:t>
              </a:r>
            </a:p>
            <a:p>
              <a:pPr algn="just"/>
              <a:r>
                <a:rPr lang="it-IT" sz="1400" b="1" dirty="0"/>
                <a:t>Leonora </a:t>
              </a:r>
              <a:r>
                <a:rPr lang="it-IT" sz="1400" b="1" dirty="0" err="1"/>
                <a:t>Myrtja</a:t>
              </a:r>
              <a:r>
                <a:rPr lang="it-IT" sz="1400" b="1" dirty="0"/>
                <a:t> </a:t>
              </a:r>
              <a:r>
                <a:rPr lang="it-IT" sz="1400" dirty="0"/>
                <a:t>– ‘’</a:t>
              </a:r>
              <a:r>
                <a:rPr lang="it-IT" sz="1400" i="1" dirty="0"/>
                <a:t>Central </a:t>
              </a:r>
              <a:r>
                <a:rPr lang="it-IT" sz="1400" i="1" dirty="0" err="1"/>
                <a:t>giant</a:t>
              </a:r>
              <a:r>
                <a:rPr lang="it-IT" sz="1400" i="1" dirty="0"/>
                <a:t> </a:t>
              </a:r>
              <a:r>
                <a:rPr lang="it-IT" sz="1400" i="1" dirty="0" err="1"/>
                <a:t>cell</a:t>
              </a:r>
              <a:r>
                <a:rPr lang="it-IT" sz="1400" i="1" dirty="0"/>
                <a:t> granuloma of the </a:t>
              </a:r>
              <a:r>
                <a:rPr lang="it-IT" sz="1400" i="1" dirty="0" err="1"/>
                <a:t>mandible</a:t>
              </a:r>
              <a:r>
                <a:rPr lang="it-IT" sz="1400" i="1" dirty="0"/>
                <a:t>, a case report’’</a:t>
              </a:r>
            </a:p>
            <a:p>
              <a:pPr algn="just"/>
              <a:r>
                <a:rPr lang="en-US" sz="1400" b="1" dirty="0"/>
                <a:t>Daniela </a:t>
              </a:r>
              <a:r>
                <a:rPr lang="en-US" sz="1400" b="1" dirty="0" err="1"/>
                <a:t>Ruci</a:t>
              </a:r>
              <a:r>
                <a:rPr lang="en-US" sz="1400" b="1" dirty="0"/>
                <a:t> – </a:t>
              </a:r>
              <a:r>
                <a:rPr lang="en-US" sz="1400" i="1" dirty="0"/>
                <a:t>‘’Ambulatory treatment of odontogenic cysts’’</a:t>
              </a:r>
              <a:endParaRPr lang="en-US" sz="1400" dirty="0"/>
            </a:p>
            <a:p>
              <a:pPr algn="just"/>
              <a:r>
                <a:rPr lang="en-US" sz="1400" b="1" dirty="0"/>
                <a:t>Erlin </a:t>
              </a:r>
              <a:r>
                <a:rPr lang="en-US" sz="1400" b="1" dirty="0" err="1"/>
                <a:t>Manjani</a:t>
              </a:r>
              <a:r>
                <a:rPr lang="en-US" sz="1400" b="1" dirty="0"/>
                <a:t>, Denis </a:t>
              </a:r>
              <a:r>
                <a:rPr lang="en-US" sz="1400" b="1" dirty="0" err="1"/>
                <a:t>Haxhialiu</a:t>
              </a:r>
              <a:r>
                <a:rPr lang="en-US" sz="1400" b="1" dirty="0"/>
                <a:t> – </a:t>
              </a:r>
              <a:r>
                <a:rPr lang="en-US" sz="1400" i="1" dirty="0"/>
                <a:t>‘’Implant solutions in the maxillary posterior region’’</a:t>
              </a:r>
            </a:p>
            <a:p>
              <a:pPr algn="just"/>
              <a:r>
                <a:rPr lang="en-US" sz="1400" b="1" dirty="0"/>
                <a:t>Rael </a:t>
              </a:r>
              <a:r>
                <a:rPr lang="en-US" sz="1400" b="1" dirty="0" err="1"/>
                <a:t>Hidi</a:t>
              </a:r>
              <a:r>
                <a:rPr lang="en-US" sz="1400" b="1" dirty="0"/>
                <a:t> </a:t>
              </a:r>
              <a:r>
                <a:rPr lang="en-US" sz="1400" dirty="0"/>
                <a:t>– ‘’</a:t>
              </a:r>
              <a:r>
                <a:rPr lang="en-US" sz="1400" i="1" dirty="0" err="1"/>
                <a:t>Multidisiplinary</a:t>
              </a:r>
              <a:r>
                <a:rPr lang="en-US" sz="1400" i="1" dirty="0"/>
                <a:t> orthodontic and surgical treatment in patients with morpho-</a:t>
              </a:r>
              <a:r>
                <a:rPr lang="en-US" sz="1400" i="1" dirty="0" err="1"/>
                <a:t>scheletal</a:t>
              </a:r>
              <a:r>
                <a:rPr lang="en-US" sz="1400" i="1" dirty="0"/>
                <a:t> malformations’’</a:t>
              </a:r>
              <a:endParaRPr lang="en-US" sz="1400" b="1" dirty="0"/>
            </a:p>
            <a:p>
              <a:pPr algn="just"/>
              <a:r>
                <a:rPr lang="en-US" sz="1400" b="1" dirty="0" err="1"/>
                <a:t>Xhini</a:t>
              </a:r>
              <a:r>
                <a:rPr lang="en-US" sz="1400" b="1" dirty="0"/>
                <a:t> </a:t>
              </a:r>
              <a:r>
                <a:rPr lang="en-US" sz="1400" b="1" dirty="0" err="1"/>
                <a:t>Rizaj</a:t>
              </a:r>
              <a:r>
                <a:rPr lang="en-US" sz="1400" b="1" dirty="0"/>
                <a:t> </a:t>
              </a:r>
              <a:r>
                <a:rPr lang="en-US" sz="1400" dirty="0"/>
                <a:t>– </a:t>
              </a:r>
              <a:r>
                <a:rPr lang="en-US" sz="1400" i="1" dirty="0"/>
                <a:t>Pre-existing implants can trigger MRONJ in subsequent anti-resorptive therapy patients – Case report and literature review’’</a:t>
              </a:r>
            </a:p>
            <a:p>
              <a:pPr algn="just"/>
              <a:r>
                <a:rPr lang="en-US" sz="1400" b="1" dirty="0">
                  <a:solidFill>
                    <a:srgbClr val="C00000"/>
                  </a:solidFill>
                </a:rPr>
                <a:t>Key Lecture – Prof. Christos </a:t>
              </a:r>
              <a:r>
                <a:rPr lang="en-US" sz="1400" b="1" dirty="0" err="1">
                  <a:solidFill>
                    <a:srgbClr val="C00000"/>
                  </a:solidFill>
                </a:rPr>
                <a:t>Perisanidis</a:t>
              </a:r>
              <a:r>
                <a:rPr lang="en-US" sz="1400" b="1" dirty="0">
                  <a:solidFill>
                    <a:srgbClr val="C00000"/>
                  </a:solidFill>
                </a:rPr>
                <a:t> </a:t>
              </a:r>
              <a:r>
                <a:rPr lang="en-US" sz="1400" dirty="0"/>
                <a:t>–</a:t>
              </a:r>
              <a:r>
                <a:rPr lang="en-US" sz="1400" b="1" dirty="0"/>
                <a:t> </a:t>
              </a:r>
              <a:r>
                <a:rPr lang="en-US" sz="1400" i="1" dirty="0"/>
                <a:t>‘’Surgical management of the severe maxillary atrophy’’</a:t>
              </a:r>
              <a:endParaRPr lang="en-US" sz="1400" b="1" dirty="0"/>
            </a:p>
            <a:p>
              <a:pPr algn="just"/>
              <a:r>
                <a:rPr lang="en-US" sz="1400" b="1" dirty="0" err="1"/>
                <a:t>Erlira</a:t>
              </a:r>
              <a:r>
                <a:rPr lang="en-US" sz="1400" b="1" dirty="0"/>
                <a:t> Dauti </a:t>
              </a:r>
              <a:r>
                <a:rPr lang="en-US" sz="1400" dirty="0"/>
                <a:t>– ‘’</a:t>
              </a:r>
              <a:r>
                <a:rPr lang="en-US" sz="1400" i="1" dirty="0"/>
                <a:t>Surgical extraction of impacted teeth with the aid of piezo surgery’’</a:t>
              </a:r>
            </a:p>
            <a:p>
              <a:pPr algn="just"/>
              <a:endParaRPr lang="en-US" sz="1400" b="1" dirty="0"/>
            </a:p>
            <a:p>
              <a:pPr algn="just"/>
              <a:endParaRPr lang="en-US" sz="1400" dirty="0"/>
            </a:p>
            <a:p>
              <a:pPr algn="just"/>
              <a:endParaRPr lang="en-IT" sz="14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364B409-28F0-241F-1464-341262DB29CB}"/>
                </a:ext>
              </a:extLst>
            </p:cNvPr>
            <p:cNvSpPr txBox="1"/>
            <p:nvPr/>
          </p:nvSpPr>
          <p:spPr>
            <a:xfrm>
              <a:off x="-14061" y="1134549"/>
              <a:ext cx="2249214" cy="590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ctr">
                <a:buNone/>
              </a:pPr>
              <a:r>
                <a:rPr lang="en-US" sz="1400" b="1" dirty="0"/>
                <a:t>14:00 - 14:30</a:t>
              </a:r>
            </a:p>
            <a:p>
              <a:pPr marL="0" indent="0" algn="ctr">
                <a:buNone/>
              </a:pPr>
              <a:endParaRPr lang="en-US" sz="1400" dirty="0"/>
            </a:p>
            <a:p>
              <a:pPr marL="0" indent="0" algn="ctr">
                <a:buNone/>
              </a:pPr>
              <a:r>
                <a:rPr lang="en-US" sz="1400" dirty="0"/>
                <a:t>14:30 – 15:00</a:t>
              </a:r>
              <a:endParaRPr lang="en-US" sz="1400" b="1" dirty="0"/>
            </a:p>
            <a:p>
              <a:pPr marL="0" indent="0" algn="ctr">
                <a:buNone/>
              </a:pPr>
              <a:r>
                <a:rPr lang="en-US" sz="1400" dirty="0"/>
                <a:t>15:00 – 15:</a:t>
              </a:r>
              <a:r>
                <a:rPr lang="it-IT" sz="1400" dirty="0"/>
                <a:t>30</a:t>
              </a:r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r>
                <a:rPr lang="it-IT" sz="1400" dirty="0"/>
                <a:t>15:30 – 15:40</a:t>
              </a:r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r>
                <a:rPr lang="it-IT" sz="1400" dirty="0"/>
                <a:t>15:40 – 15:50</a:t>
              </a:r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r>
                <a:rPr lang="it-IT" sz="1400" dirty="0"/>
                <a:t>15:50 – 16:00</a:t>
              </a:r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r>
                <a:rPr lang="it-IT" sz="1400" dirty="0"/>
                <a:t>16:00 – 16:10</a:t>
              </a:r>
            </a:p>
            <a:p>
              <a:pPr marL="0" indent="0" algn="ctr">
                <a:buNone/>
              </a:pPr>
              <a:r>
                <a:rPr lang="it-IT" sz="1400" dirty="0"/>
                <a:t>16:10 – 16:20</a:t>
              </a:r>
            </a:p>
            <a:p>
              <a:pPr marL="0" indent="0" algn="ctr">
                <a:buNone/>
              </a:pPr>
              <a:r>
                <a:rPr lang="it-IT" sz="1400" dirty="0"/>
                <a:t>16:20 – 16:30</a:t>
              </a:r>
            </a:p>
            <a:p>
              <a:pPr marL="0" indent="0" algn="ctr">
                <a:buNone/>
              </a:pPr>
              <a:r>
                <a:rPr lang="it-IT" sz="1400" dirty="0"/>
                <a:t>16:30 – 16:40</a:t>
              </a:r>
            </a:p>
            <a:p>
              <a:pPr marL="0" indent="0" algn="ctr">
                <a:buNone/>
              </a:pPr>
              <a:r>
                <a:rPr lang="it-IT" sz="1400" dirty="0"/>
                <a:t>16:40 – 16:50</a:t>
              </a:r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r>
                <a:rPr lang="it-IT" sz="1400" dirty="0"/>
                <a:t>16:50 - 17:00</a:t>
              </a:r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r>
                <a:rPr lang="it-IT" sz="1400" dirty="0"/>
                <a:t>17:00 – 17:30</a:t>
              </a:r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r>
                <a:rPr lang="it-IT" sz="1400" dirty="0"/>
                <a:t>17:30 – 17:40</a:t>
              </a:r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endParaRPr lang="it-IT" sz="1400" dirty="0"/>
            </a:p>
            <a:p>
              <a:pPr marL="0" indent="0" algn="ctr">
                <a:buNone/>
              </a:pPr>
              <a:endParaRPr lang="it-IT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3250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38BA8-7890-5D41-B86B-24925AF80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41" y="-177096"/>
            <a:ext cx="10515600" cy="1325563"/>
          </a:xfrm>
        </p:spPr>
        <p:txBody>
          <a:bodyPr/>
          <a:lstStyle/>
          <a:p>
            <a:r>
              <a:rPr lang="en-US" dirty="0">
                <a:latin typeface="Bradley Hand" pitchFamily="2" charset="77"/>
              </a:rPr>
              <a:t>Saturday  08/06/2024</a:t>
            </a:r>
            <a:endParaRPr lang="en-AL" dirty="0">
              <a:latin typeface="Bradley Han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8F014-202C-210C-7A0C-4D5272929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93" y="871647"/>
            <a:ext cx="10608325" cy="56736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800" b="1" dirty="0"/>
          </a:p>
          <a:p>
            <a:pPr>
              <a:buFontTx/>
              <a:buChar char="-"/>
            </a:pPr>
            <a:endParaRPr lang="it-IT" sz="1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48B9E6E-F551-23E2-B48F-49C3F233A9E2}"/>
              </a:ext>
            </a:extLst>
          </p:cNvPr>
          <p:cNvGrpSpPr/>
          <p:nvPr/>
        </p:nvGrpSpPr>
        <p:grpSpPr>
          <a:xfrm>
            <a:off x="342441" y="904198"/>
            <a:ext cx="8075086" cy="6340197"/>
            <a:chOff x="441593" y="1286838"/>
            <a:chExt cx="5226967" cy="634019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4D66053-0FD4-EEEE-43C4-48B40292A7C7}"/>
                </a:ext>
              </a:extLst>
            </p:cNvPr>
            <p:cNvSpPr txBox="1"/>
            <p:nvPr/>
          </p:nvSpPr>
          <p:spPr>
            <a:xfrm>
              <a:off x="441593" y="1286838"/>
              <a:ext cx="2249214" cy="590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>
                <a:buNone/>
              </a:pPr>
              <a:r>
                <a:rPr lang="en-US" sz="1400" b="1" dirty="0"/>
                <a:t>08:30 – 09:00</a:t>
              </a:r>
            </a:p>
            <a:p>
              <a:pPr marL="0" indent="0">
                <a:buNone/>
              </a:pPr>
              <a:r>
                <a:rPr lang="en-US" sz="1400" dirty="0"/>
                <a:t>09:00 – 09:30 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09:30 – 09:40</a:t>
              </a:r>
            </a:p>
            <a:p>
              <a:pPr marL="0" indent="0">
                <a:buNone/>
              </a:pPr>
              <a:r>
                <a:rPr lang="it-IT" sz="1400" dirty="0"/>
                <a:t>09:40 – 09:50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09:50 – 10:00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10:00 – 10:10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10:10 – 10:20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10:20 – 10:30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10:30 – 11:00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11:00 – 11:30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11:30 – 11:40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11:40 – 11:50</a:t>
              </a:r>
            </a:p>
            <a:p>
              <a:pPr marL="0" indent="0">
                <a:buNone/>
              </a:pPr>
              <a:r>
                <a:rPr lang="it-IT" sz="1400" dirty="0"/>
                <a:t>11:50 – 12:00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12:00 – 12:30</a:t>
              </a:r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endParaRPr lang="it-IT" sz="1400" dirty="0"/>
            </a:p>
            <a:p>
              <a:pPr marL="0" indent="0">
                <a:buNone/>
              </a:pPr>
              <a:r>
                <a:rPr lang="it-IT" sz="1400" dirty="0"/>
                <a:t>12:30 – 13:30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2597DE9-E6CC-D6D0-C0D4-24E179004F89}"/>
                </a:ext>
              </a:extLst>
            </p:cNvPr>
            <p:cNvSpPr txBox="1"/>
            <p:nvPr/>
          </p:nvSpPr>
          <p:spPr>
            <a:xfrm>
              <a:off x="1519603" y="1286838"/>
              <a:ext cx="4148957" cy="6340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b="1" dirty="0"/>
                <a:t>Book Presentation – Prof. Ramazan </a:t>
              </a:r>
              <a:r>
                <a:rPr lang="en-US" sz="1400" b="1" dirty="0" err="1"/>
                <a:t>Isufi</a:t>
              </a:r>
              <a:endParaRPr lang="en-US" sz="1400" b="1" dirty="0"/>
            </a:p>
            <a:p>
              <a:pPr algn="just"/>
              <a:r>
                <a:rPr lang="en-US" sz="1400" b="1" dirty="0">
                  <a:solidFill>
                    <a:srgbClr val="C00000"/>
                  </a:solidFill>
                </a:rPr>
                <a:t>Key Lecture – </a:t>
              </a:r>
              <a:r>
                <a:rPr lang="en-GB" sz="1400" b="1" dirty="0">
                  <a:solidFill>
                    <a:srgbClr val="C00000"/>
                  </a:solidFill>
                  <a:effectLst/>
                </a:rPr>
                <a:t>Prof. Werner </a:t>
              </a:r>
              <a:r>
                <a:rPr lang="en-GB" sz="1400" b="1" dirty="0" err="1">
                  <a:solidFill>
                    <a:srgbClr val="C00000"/>
                  </a:solidFill>
                  <a:effectLst/>
                </a:rPr>
                <a:t>Millesi</a:t>
              </a:r>
              <a:r>
                <a:rPr lang="en-GB" sz="1400" b="1" dirty="0">
                  <a:solidFill>
                    <a:srgbClr val="C00000"/>
                  </a:solidFill>
                  <a:effectLst/>
                </a:rPr>
                <a:t> </a:t>
              </a:r>
              <a:r>
                <a:rPr lang="en-GB" sz="1400" dirty="0"/>
                <a:t>– </a:t>
              </a:r>
              <a:r>
                <a:rPr lang="en-GB" sz="1400" i="1" dirty="0"/>
                <a:t>‘’Augmentative techniques and sinus lift in implantology’’</a:t>
              </a:r>
              <a:endParaRPr lang="en-GB" sz="1400" i="1" dirty="0">
                <a:solidFill>
                  <a:srgbClr val="C00000"/>
                </a:solidFill>
                <a:effectLst/>
              </a:endParaRPr>
            </a:p>
            <a:p>
              <a:pPr algn="just"/>
              <a:r>
                <a:rPr lang="it-IT" sz="1400" b="1" dirty="0"/>
                <a:t>Juliana </a:t>
              </a:r>
              <a:r>
                <a:rPr lang="it-IT" sz="1400" b="1" dirty="0" err="1"/>
                <a:t>Cengu</a:t>
              </a:r>
              <a:r>
                <a:rPr lang="it-IT" sz="1400" b="1" dirty="0"/>
                <a:t> </a:t>
              </a:r>
              <a:r>
                <a:rPr lang="it-IT" sz="1400" dirty="0"/>
                <a:t>– ‘’</a:t>
              </a:r>
              <a:r>
                <a:rPr lang="it-IT" sz="1400" i="1" dirty="0" err="1"/>
                <a:t>Surgical</a:t>
              </a:r>
              <a:r>
                <a:rPr lang="it-IT" sz="1400" i="1" dirty="0"/>
                <a:t> Management of </a:t>
              </a:r>
              <a:r>
                <a:rPr lang="it-IT" sz="1400" i="1" dirty="0" err="1"/>
                <a:t>lower</a:t>
              </a:r>
              <a:r>
                <a:rPr lang="it-IT" sz="1400" i="1" dirty="0"/>
                <a:t> </a:t>
              </a:r>
              <a:r>
                <a:rPr lang="it-IT" sz="1400" i="1" dirty="0" err="1"/>
                <a:t>lip</a:t>
              </a:r>
              <a:r>
                <a:rPr lang="it-IT" sz="1400" i="1" dirty="0"/>
                <a:t> </a:t>
              </a:r>
              <a:r>
                <a:rPr lang="it-IT" sz="1400" i="1" dirty="0" err="1"/>
                <a:t>cancer</a:t>
              </a:r>
              <a:r>
                <a:rPr lang="it-IT" sz="1400" i="1" dirty="0"/>
                <a:t> - Case Report’’</a:t>
              </a:r>
              <a:endParaRPr lang="en-AL" sz="1400" i="1"/>
            </a:p>
            <a:p>
              <a:pPr algn="just"/>
              <a:r>
                <a:rPr lang="it-IT" sz="1400" b="1" dirty="0" err="1"/>
                <a:t>Mirand</a:t>
              </a:r>
              <a:r>
                <a:rPr lang="it-IT" sz="1400" b="1" dirty="0"/>
                <a:t> </a:t>
              </a:r>
              <a:r>
                <a:rPr lang="it-IT" sz="1400" b="1" dirty="0" err="1"/>
                <a:t>Heta</a:t>
              </a:r>
              <a:r>
                <a:rPr lang="it-IT" sz="1400" b="1" dirty="0"/>
                <a:t> </a:t>
              </a:r>
              <a:r>
                <a:rPr lang="it-IT" sz="1400" dirty="0"/>
                <a:t>– </a:t>
              </a:r>
              <a:r>
                <a:rPr lang="it-IT" sz="1400" i="1" dirty="0"/>
                <a:t>‘’</a:t>
              </a:r>
              <a:r>
                <a:rPr lang="it-IT" sz="1400" i="1" dirty="0" err="1"/>
                <a:t>Dermoid</a:t>
              </a:r>
              <a:r>
                <a:rPr lang="it-IT" sz="1400" i="1" dirty="0"/>
                <a:t> </a:t>
              </a:r>
              <a:r>
                <a:rPr lang="it-IT" sz="1400" i="1" dirty="0" err="1"/>
                <a:t>cysts</a:t>
              </a:r>
              <a:r>
                <a:rPr lang="it-IT" sz="1400" i="1" dirty="0"/>
                <a:t> of the </a:t>
              </a:r>
              <a:r>
                <a:rPr lang="it-IT" sz="1400" i="1" dirty="0" err="1"/>
                <a:t>submental</a:t>
              </a:r>
              <a:r>
                <a:rPr lang="it-IT" sz="1400" i="1" dirty="0"/>
                <a:t> area - Case report and literature review’’</a:t>
              </a:r>
              <a:endParaRPr lang="en-US" sz="1400" b="1" i="1" dirty="0"/>
            </a:p>
            <a:p>
              <a:pPr algn="just"/>
              <a:r>
                <a:rPr lang="en-US" sz="1400" b="1" dirty="0"/>
                <a:t>Ira Bollo</a:t>
              </a:r>
              <a:r>
                <a:rPr lang="en-US" sz="1400" dirty="0"/>
                <a:t> –  </a:t>
              </a:r>
              <a:r>
                <a:rPr lang="en-GB" sz="1400" i="1" dirty="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’’The Application of 980nm diode laser in the exposure of impacted canines in the aid of </a:t>
              </a:r>
              <a:r>
                <a:rPr lang="en-GB" sz="1400" i="1" dirty="0" err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othodontic</a:t>
              </a:r>
              <a:r>
                <a:rPr lang="en-GB" sz="1400" i="1" dirty="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treatments’’</a:t>
              </a:r>
              <a:endParaRPr lang="it-IT" sz="1400" b="1" dirty="0"/>
            </a:p>
            <a:p>
              <a:pPr algn="just"/>
              <a:r>
                <a:rPr lang="it-IT" sz="1400" b="1" dirty="0"/>
                <a:t>Maria Beatrice Favaretto </a:t>
              </a:r>
              <a:r>
                <a:rPr lang="it-IT" sz="1400" i="1" dirty="0"/>
                <a:t>– ‘’</a:t>
              </a:r>
              <a:r>
                <a:rPr lang="it-IT" sz="1400" i="1" dirty="0" err="1"/>
                <a:t>Closed</a:t>
              </a:r>
              <a:r>
                <a:rPr lang="it-IT" sz="1400" i="1" dirty="0"/>
                <a:t> treatment vs. </a:t>
              </a:r>
              <a:r>
                <a:rPr lang="it-IT" sz="1400" i="1" dirty="0" err="1"/>
                <a:t>surgical</a:t>
              </a:r>
              <a:r>
                <a:rPr lang="it-IT" sz="1400" i="1" dirty="0"/>
                <a:t> treatment of </a:t>
              </a:r>
              <a:r>
                <a:rPr lang="it-IT" sz="1400" i="1" dirty="0" err="1"/>
                <a:t>condylar</a:t>
              </a:r>
              <a:r>
                <a:rPr lang="it-IT" sz="1400" i="1" dirty="0"/>
                <a:t> </a:t>
              </a:r>
              <a:r>
                <a:rPr lang="it-IT" sz="1400" i="1" dirty="0" err="1"/>
                <a:t>fractures</a:t>
              </a:r>
              <a:r>
                <a:rPr lang="it-IT" sz="1400" i="1" dirty="0"/>
                <a:t> in multiple </a:t>
              </a:r>
              <a:r>
                <a:rPr lang="it-IT" sz="1400" i="1" dirty="0" err="1"/>
                <a:t>fractures</a:t>
              </a:r>
              <a:r>
                <a:rPr lang="it-IT" sz="1400" i="1" dirty="0"/>
                <a:t> of the </a:t>
              </a:r>
              <a:r>
                <a:rPr lang="it-IT" sz="1400" i="1" dirty="0" err="1"/>
                <a:t>mandible</a:t>
              </a:r>
              <a:r>
                <a:rPr lang="it-IT" sz="1400" i="1" dirty="0"/>
                <a:t>. </a:t>
              </a:r>
              <a:r>
                <a:rPr lang="it-IT" sz="1400" i="1" dirty="0" err="1"/>
                <a:t>Retrospective</a:t>
              </a:r>
              <a:r>
                <a:rPr lang="it-IT" sz="1400" i="1" dirty="0"/>
                <a:t> </a:t>
              </a:r>
              <a:r>
                <a:rPr lang="it-IT" sz="1400" i="1" dirty="0" err="1"/>
                <a:t>analysis</a:t>
              </a:r>
              <a:r>
                <a:rPr lang="it-IT" sz="1400" i="1" dirty="0"/>
                <a:t> and </a:t>
              </a:r>
              <a:r>
                <a:rPr lang="it-IT" sz="1400" i="1" dirty="0" err="1"/>
                <a:t>outcomes</a:t>
              </a:r>
              <a:r>
                <a:rPr lang="it-IT" sz="1400" i="1" dirty="0"/>
                <a:t>’’</a:t>
              </a:r>
              <a:endParaRPr lang="it-IT" sz="1400" b="1" dirty="0"/>
            </a:p>
            <a:p>
              <a:pPr algn="just"/>
              <a:r>
                <a:rPr lang="en-US" sz="1400" b="1" dirty="0" err="1"/>
                <a:t>Jonada</a:t>
              </a:r>
              <a:r>
                <a:rPr lang="en-US" sz="1400" b="1" dirty="0"/>
                <a:t> </a:t>
              </a:r>
              <a:r>
                <a:rPr lang="en-US" sz="1400" b="1" dirty="0" err="1"/>
                <a:t>Celami</a:t>
              </a:r>
              <a:r>
                <a:rPr lang="en-US" sz="1400" b="1" dirty="0"/>
                <a:t> </a:t>
              </a:r>
              <a:r>
                <a:rPr lang="en-US" sz="1400" dirty="0"/>
                <a:t>– ‘’</a:t>
              </a:r>
              <a:r>
                <a:rPr lang="en-US" sz="1400" i="1" dirty="0"/>
                <a:t>Short implants: an alternative solution for atrophied </a:t>
              </a:r>
              <a:r>
                <a:rPr lang="en-US" sz="1400" i="1" dirty="0" err="1"/>
                <a:t>rigdes</a:t>
              </a:r>
              <a:r>
                <a:rPr lang="en-US" sz="1400" i="1" dirty="0"/>
                <a:t> – Literature review’’</a:t>
              </a:r>
            </a:p>
            <a:p>
              <a:pPr algn="just"/>
              <a:r>
                <a:rPr lang="it-IT" sz="1400" b="1" dirty="0" err="1"/>
                <a:t>Mjellma</a:t>
              </a:r>
              <a:r>
                <a:rPr lang="it-IT" sz="1400" b="1" dirty="0"/>
                <a:t> Domi </a:t>
              </a:r>
              <a:r>
                <a:rPr lang="it-IT" sz="1400" i="1" dirty="0"/>
                <a:t>– ‘’</a:t>
              </a:r>
              <a:r>
                <a:rPr lang="it-IT" sz="1400" i="1" dirty="0" err="1"/>
                <a:t>Anatomical</a:t>
              </a:r>
              <a:r>
                <a:rPr lang="it-IT" sz="1400" i="1" dirty="0"/>
                <a:t> landmarks in the </a:t>
              </a:r>
              <a:r>
                <a:rPr lang="it-IT" sz="1400" i="1" dirty="0" err="1"/>
                <a:t>identification</a:t>
              </a:r>
              <a:r>
                <a:rPr lang="it-IT" sz="1400" i="1" dirty="0"/>
                <a:t> of the </a:t>
              </a:r>
              <a:r>
                <a:rPr lang="it-IT" sz="1400" i="1" dirty="0" err="1"/>
                <a:t>facial</a:t>
              </a:r>
              <a:r>
                <a:rPr lang="it-IT" sz="1400" i="1" dirty="0"/>
                <a:t> </a:t>
              </a:r>
              <a:r>
                <a:rPr lang="it-IT" sz="1400" i="1" dirty="0" err="1"/>
                <a:t>nerve</a:t>
              </a:r>
              <a:r>
                <a:rPr lang="it-IT" sz="1400" i="1" dirty="0"/>
                <a:t>’’</a:t>
              </a:r>
            </a:p>
            <a:p>
              <a:pPr algn="just"/>
              <a:endParaRPr lang="it-IT" sz="1400" b="1" dirty="0">
                <a:solidFill>
                  <a:srgbClr val="C00000"/>
                </a:solidFill>
              </a:endParaRPr>
            </a:p>
            <a:p>
              <a:pPr algn="just"/>
              <a:r>
                <a:rPr lang="it-IT" sz="1400" b="1" dirty="0"/>
                <a:t>Coffee Break</a:t>
              </a:r>
            </a:p>
            <a:p>
              <a:pPr algn="just"/>
              <a:endParaRPr lang="it-IT" sz="1400" b="1" dirty="0">
                <a:solidFill>
                  <a:srgbClr val="C00000"/>
                </a:solidFill>
              </a:endParaRPr>
            </a:p>
            <a:p>
              <a:pPr algn="just"/>
              <a:r>
                <a:rPr lang="it-IT" sz="1400" b="1" dirty="0">
                  <a:solidFill>
                    <a:srgbClr val="C00000"/>
                  </a:solidFill>
                </a:rPr>
                <a:t>K</a:t>
              </a:r>
              <a:r>
                <a:rPr lang="en-AL" sz="1400" b="1">
                  <a:solidFill>
                    <a:srgbClr val="C00000"/>
                  </a:solidFill>
                </a:rPr>
                <a:t>ey Lecture – Prof.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en-AL" sz="1400" b="1">
                  <a:solidFill>
                    <a:srgbClr val="C00000"/>
                  </a:solidFill>
                </a:rPr>
                <a:t>Vladimir Popovski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en-GB" sz="1400" dirty="0"/>
                <a:t>–</a:t>
              </a:r>
              <a:r>
                <a:rPr lang="en-GB" sz="1400" b="1" dirty="0"/>
                <a:t> </a:t>
              </a:r>
              <a:r>
                <a:rPr lang="en-GB" sz="1400" i="1" dirty="0"/>
                <a:t>‘’Salivary gland neoplasms: Treatment modalities and quandaries’’</a:t>
              </a:r>
              <a:endParaRPr lang="it-IT" sz="1400" b="1" dirty="0">
                <a:solidFill>
                  <a:srgbClr val="C00000"/>
                </a:solidFill>
              </a:endParaRPr>
            </a:p>
            <a:p>
              <a:pPr algn="just"/>
              <a:r>
                <a:rPr lang="en-US" sz="1400" b="1" dirty="0"/>
                <a:t>Marco Adolfo </a:t>
              </a:r>
              <a:r>
                <a:rPr lang="en-US" sz="1400" b="1" dirty="0" err="1"/>
                <a:t>Tomarchio</a:t>
              </a:r>
              <a:r>
                <a:rPr lang="en-US" sz="1400" b="1" dirty="0"/>
                <a:t> – </a:t>
              </a:r>
              <a:r>
                <a:rPr lang="en-US" sz="1400" i="1" dirty="0"/>
                <a:t>‘’Impact of SARS-Cov2 pandemic on the diagnostic delay of oral carcinoma: a retrospective analysis’’</a:t>
              </a:r>
              <a:endParaRPr lang="it-IT" sz="1400" i="1" dirty="0"/>
            </a:p>
            <a:p>
              <a:pPr algn="just"/>
              <a:r>
                <a:rPr lang="it-IT" sz="1400" b="1" dirty="0"/>
                <a:t>Alba </a:t>
              </a:r>
              <a:r>
                <a:rPr lang="it-IT" sz="1400" b="1" dirty="0" err="1"/>
                <a:t>Bimo</a:t>
              </a:r>
              <a:r>
                <a:rPr lang="it-IT" sz="1400" b="1" dirty="0"/>
                <a:t> </a:t>
              </a:r>
              <a:r>
                <a:rPr lang="it-IT" sz="1400" dirty="0"/>
                <a:t>– ‘’</a:t>
              </a:r>
              <a:r>
                <a:rPr lang="it-IT" sz="1400" i="1" dirty="0" err="1"/>
                <a:t>Surgical</a:t>
              </a:r>
              <a:r>
                <a:rPr lang="it-IT" sz="1400" i="1" dirty="0"/>
                <a:t> management of KCNK-4 </a:t>
              </a:r>
              <a:r>
                <a:rPr lang="it-IT" sz="1400" i="1" dirty="0" err="1"/>
                <a:t>Syndrome</a:t>
              </a:r>
              <a:r>
                <a:rPr lang="it-IT" sz="1400" i="1" dirty="0"/>
                <a:t>: A </a:t>
              </a:r>
              <a:r>
                <a:rPr lang="it-IT" sz="1400" i="1" dirty="0" err="1"/>
                <a:t>very</a:t>
              </a:r>
              <a:r>
                <a:rPr lang="it-IT" sz="1400" i="1" dirty="0"/>
                <a:t> rare </a:t>
              </a:r>
              <a:r>
                <a:rPr lang="it-IT" sz="1400" i="1" dirty="0" err="1"/>
                <a:t>type</a:t>
              </a:r>
              <a:r>
                <a:rPr lang="it-IT" sz="1400" i="1" dirty="0"/>
                <a:t> of </a:t>
              </a:r>
              <a:r>
                <a:rPr lang="it-IT" sz="1400" i="1" dirty="0" err="1"/>
                <a:t>disease</a:t>
              </a:r>
              <a:r>
                <a:rPr lang="it-IT" sz="1400" i="1" dirty="0"/>
                <a:t>’’</a:t>
              </a:r>
              <a:endParaRPr lang="it-IT" sz="1400" dirty="0"/>
            </a:p>
            <a:p>
              <a:pPr algn="just"/>
              <a:r>
                <a:rPr lang="it-IT" sz="1400" b="1" dirty="0"/>
                <a:t>Visar </a:t>
              </a:r>
              <a:r>
                <a:rPr lang="it-IT" sz="1400" b="1" dirty="0" err="1"/>
                <a:t>Ramadani</a:t>
              </a:r>
              <a:r>
                <a:rPr lang="it-IT" sz="1400" b="1" dirty="0"/>
                <a:t> </a:t>
              </a:r>
              <a:r>
                <a:rPr lang="it-IT" sz="1400" dirty="0"/>
                <a:t>– </a:t>
              </a:r>
              <a:r>
                <a:rPr lang="it-IT" sz="1400" i="1" dirty="0"/>
                <a:t>‘’Fibrosarcoma of the </a:t>
              </a:r>
              <a:r>
                <a:rPr lang="it-IT" sz="1400" i="1" dirty="0" err="1"/>
                <a:t>mandible</a:t>
              </a:r>
              <a:r>
                <a:rPr lang="it-IT" sz="1400" i="1" dirty="0"/>
                <a:t> – Case report and literature review’’</a:t>
              </a:r>
            </a:p>
            <a:p>
              <a:pPr algn="just"/>
              <a:endParaRPr lang="it-IT" sz="1400" b="1" dirty="0">
                <a:solidFill>
                  <a:srgbClr val="C00000"/>
                </a:solidFill>
              </a:endParaRPr>
            </a:p>
            <a:p>
              <a:pPr algn="just"/>
              <a:r>
                <a:rPr lang="en-US" sz="1400" b="1" dirty="0">
                  <a:solidFill>
                    <a:srgbClr val="C00000"/>
                  </a:solidFill>
                </a:rPr>
                <a:t>Key Lecture – </a:t>
              </a:r>
              <a:r>
                <a:rPr lang="en-GB" sz="1400" b="1" dirty="0">
                  <a:solidFill>
                    <a:srgbClr val="C00000"/>
                  </a:solidFill>
                  <a:effectLst/>
                </a:rPr>
                <a:t>Prof. </a:t>
              </a:r>
              <a:r>
                <a:rPr lang="en-GB" sz="1400" b="1" dirty="0" err="1">
                  <a:solidFill>
                    <a:srgbClr val="C00000"/>
                  </a:solidFill>
                  <a:effectLst/>
                </a:rPr>
                <a:t>Reha</a:t>
              </a:r>
              <a:r>
                <a:rPr lang="en-GB" sz="1400" b="1" dirty="0">
                  <a:solidFill>
                    <a:srgbClr val="C00000"/>
                  </a:solidFill>
                  <a:effectLst/>
                </a:rPr>
                <a:t> </a:t>
              </a:r>
              <a:r>
                <a:rPr lang="en-GB" sz="1400" b="1" dirty="0" err="1">
                  <a:solidFill>
                    <a:srgbClr val="C00000"/>
                  </a:solidFill>
                  <a:effectLst/>
                </a:rPr>
                <a:t>Kisnisci</a:t>
              </a:r>
              <a:r>
                <a:rPr lang="en-GB" sz="1400" b="1" dirty="0">
                  <a:solidFill>
                    <a:srgbClr val="C00000"/>
                  </a:solidFill>
                  <a:effectLst/>
                </a:rPr>
                <a:t> </a:t>
              </a:r>
              <a:r>
                <a:rPr lang="en-GB" sz="1400" dirty="0">
                  <a:effectLst/>
                </a:rPr>
                <a:t>– ‘’</a:t>
              </a:r>
              <a:r>
                <a:rPr lang="en-GB" sz="1400" i="1" dirty="0">
                  <a:effectLst/>
                </a:rPr>
                <a:t>Basic principles of Le Fort I osteotomy in </a:t>
              </a:r>
              <a:r>
                <a:rPr lang="en-GB" sz="1400" i="1" dirty="0" err="1">
                  <a:effectLst/>
                </a:rPr>
                <a:t>orthognatic</a:t>
              </a:r>
              <a:r>
                <a:rPr lang="en-GB" sz="1400" i="1" dirty="0">
                  <a:effectLst/>
                </a:rPr>
                <a:t> surgery’’</a:t>
              </a:r>
              <a:endParaRPr lang="en-GB" sz="1400" b="1" dirty="0">
                <a:solidFill>
                  <a:srgbClr val="C00000"/>
                </a:solidFill>
                <a:effectLst/>
              </a:endParaRPr>
            </a:p>
            <a:p>
              <a:pPr algn="just"/>
              <a:endParaRPr lang="it-IT" sz="1400" b="1" dirty="0"/>
            </a:p>
            <a:p>
              <a:pPr algn="just"/>
              <a:r>
                <a:rPr lang="en-IT" sz="1400" b="1" dirty="0"/>
                <a:t>Lunch Break</a:t>
              </a:r>
              <a:endParaRPr lang="it-IT" sz="1400" b="1" dirty="0"/>
            </a:p>
            <a:p>
              <a:pPr algn="just"/>
              <a:endParaRPr lang="it-IT" sz="1400" b="1" dirty="0"/>
            </a:p>
            <a:p>
              <a:pPr algn="just"/>
              <a:endParaRPr lang="en-IT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8203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38BA8-7890-5D41-B86B-24925AF80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41" y="-97583"/>
            <a:ext cx="10515600" cy="1325563"/>
          </a:xfrm>
        </p:spPr>
        <p:txBody>
          <a:bodyPr/>
          <a:lstStyle/>
          <a:p>
            <a:r>
              <a:rPr lang="en-US" dirty="0">
                <a:latin typeface="Bradley Hand" pitchFamily="2" charset="77"/>
              </a:rPr>
              <a:t>Saturday  08/06/2024</a:t>
            </a:r>
            <a:endParaRPr lang="en-AL" dirty="0">
              <a:latin typeface="Bradley Hand" pitchFamily="2" charset="77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7C5E2FA-3382-C5A0-B647-ED5D3D9CE1D7}"/>
              </a:ext>
            </a:extLst>
          </p:cNvPr>
          <p:cNvGrpSpPr/>
          <p:nvPr/>
        </p:nvGrpSpPr>
        <p:grpSpPr>
          <a:xfrm>
            <a:off x="342441" y="976535"/>
            <a:ext cx="8163605" cy="5493921"/>
            <a:chOff x="6096000" y="1064155"/>
            <a:chExt cx="4791319" cy="549392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770D4F4-F92B-82A4-868A-F6337F7EF39C}"/>
                </a:ext>
              </a:extLst>
            </p:cNvPr>
            <p:cNvGrpSpPr/>
            <p:nvPr/>
          </p:nvGrpSpPr>
          <p:grpSpPr>
            <a:xfrm>
              <a:off x="6096000" y="1064155"/>
              <a:ext cx="4791319" cy="5262979"/>
              <a:chOff x="441593" y="1271340"/>
              <a:chExt cx="4791319" cy="5262979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C7556A-9A45-46C0-008C-77CAE7DEBC62}"/>
                  </a:ext>
                </a:extLst>
              </p:cNvPr>
              <p:cNvSpPr txBox="1"/>
              <p:nvPr/>
            </p:nvSpPr>
            <p:spPr>
              <a:xfrm>
                <a:off x="441593" y="1286838"/>
                <a:ext cx="22492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IT" sz="1400" dirty="0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53B4F4-F9AA-2C31-62A0-9191E447F3BA}"/>
                  </a:ext>
                </a:extLst>
              </p:cNvPr>
              <p:cNvSpPr txBox="1"/>
              <p:nvPr/>
            </p:nvSpPr>
            <p:spPr>
              <a:xfrm>
                <a:off x="1449201" y="1271340"/>
                <a:ext cx="3783711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t-IT" sz="1400" b="1" dirty="0">
                    <a:solidFill>
                      <a:srgbClr val="C00000"/>
                    </a:solidFill>
                  </a:rPr>
                  <a:t>K</a:t>
                </a:r>
                <a:r>
                  <a:rPr lang="en-AL" sz="1400" b="1">
                    <a:solidFill>
                      <a:srgbClr val="C00000"/>
                    </a:solidFill>
                  </a:rPr>
                  <a:t>ey Lecture – Prof. </a:t>
                </a:r>
                <a:r>
                  <a:rPr lang="it-IT" sz="1400" b="1" dirty="0">
                    <a:solidFill>
                      <a:srgbClr val="C00000"/>
                    </a:solidFill>
                  </a:rPr>
                  <a:t> </a:t>
                </a:r>
                <a:r>
                  <a:rPr lang="it-IT" sz="1400" b="1" dirty="0" err="1">
                    <a:solidFill>
                      <a:srgbClr val="C00000"/>
                    </a:solidFill>
                  </a:rPr>
                  <a:t>Vitomir</a:t>
                </a:r>
                <a:r>
                  <a:rPr lang="it-IT" sz="1400" b="1" dirty="0">
                    <a:solidFill>
                      <a:srgbClr val="C00000"/>
                    </a:solidFill>
                  </a:rPr>
                  <a:t> </a:t>
                </a:r>
                <a:r>
                  <a:rPr lang="it-IT" sz="1400" b="1" dirty="0" err="1">
                    <a:solidFill>
                      <a:srgbClr val="C00000"/>
                    </a:solidFill>
                  </a:rPr>
                  <a:t>Kostantinovic</a:t>
                </a:r>
                <a:r>
                  <a:rPr lang="it-IT" sz="1400" b="1" dirty="0">
                    <a:solidFill>
                      <a:srgbClr val="C00000"/>
                    </a:solidFill>
                  </a:rPr>
                  <a:t> </a:t>
                </a:r>
                <a:r>
                  <a:rPr lang="it-IT" sz="1400" dirty="0"/>
                  <a:t>– </a:t>
                </a:r>
                <a:r>
                  <a:rPr lang="it-IT" sz="1400" i="1" dirty="0"/>
                  <a:t>‘’CORTICOBASAL® – STRATEGIC IMPLANT ® – </a:t>
                </a:r>
                <a:r>
                  <a:rPr lang="it-IT" sz="1400" i="1" dirty="0" err="1"/>
                  <a:t>Broaden</a:t>
                </a:r>
                <a:r>
                  <a:rPr lang="it-IT" sz="1400" i="1" dirty="0"/>
                  <a:t> </a:t>
                </a:r>
                <a:r>
                  <a:rPr lang="it-IT" sz="1400" i="1" dirty="0" err="1"/>
                  <a:t>horizons</a:t>
                </a:r>
                <a:r>
                  <a:rPr lang="it-IT" sz="1400" i="1" dirty="0"/>
                  <a:t> in </a:t>
                </a:r>
                <a:r>
                  <a:rPr lang="it-IT" sz="1400" i="1" dirty="0" err="1"/>
                  <a:t>implantology</a:t>
                </a:r>
                <a:endParaRPr lang="en-US" sz="1400" b="1" dirty="0"/>
              </a:p>
              <a:p>
                <a:pPr algn="just"/>
                <a:r>
                  <a:rPr lang="it-IT" sz="1400" b="1" dirty="0"/>
                  <a:t>Kevin Pere </a:t>
                </a:r>
                <a:r>
                  <a:rPr lang="it-IT" sz="1400" dirty="0"/>
                  <a:t>– ‘’</a:t>
                </a:r>
                <a:r>
                  <a:rPr lang="it-IT" sz="1400" i="1" dirty="0" err="1"/>
                  <a:t>Medication</a:t>
                </a:r>
                <a:r>
                  <a:rPr lang="it-IT" sz="1400" i="1" dirty="0"/>
                  <a:t> </a:t>
                </a:r>
                <a:r>
                  <a:rPr lang="it-IT" sz="1400" i="1" dirty="0" err="1"/>
                  <a:t>related</a:t>
                </a:r>
                <a:r>
                  <a:rPr lang="it-IT" sz="1400" i="1" dirty="0"/>
                  <a:t> </a:t>
                </a:r>
                <a:r>
                  <a:rPr lang="it-IT" sz="1400" i="1" dirty="0" err="1"/>
                  <a:t>osteonecrosis</a:t>
                </a:r>
                <a:r>
                  <a:rPr lang="it-IT" sz="1400" i="1" dirty="0"/>
                  <a:t> of the </a:t>
                </a:r>
                <a:r>
                  <a:rPr lang="it-IT" sz="1400" i="1" dirty="0" err="1"/>
                  <a:t>jaw</a:t>
                </a:r>
                <a:r>
                  <a:rPr lang="it-IT" sz="1400" i="1" dirty="0"/>
                  <a:t> (MRONJ) and </a:t>
                </a:r>
                <a:r>
                  <a:rPr lang="it-IT" sz="1400" i="1" dirty="0" err="1"/>
                  <a:t>its</a:t>
                </a:r>
                <a:r>
                  <a:rPr lang="it-IT" sz="1400" i="1" dirty="0"/>
                  <a:t> management: A Review’’</a:t>
                </a:r>
                <a:r>
                  <a:rPr lang="it-IT" sz="1400" dirty="0"/>
                  <a:t> </a:t>
                </a:r>
                <a:endParaRPr lang="en-US" sz="1400" b="1" dirty="0"/>
              </a:p>
              <a:p>
                <a:pPr algn="just"/>
                <a:r>
                  <a:rPr lang="it-IT" sz="1400" b="1" dirty="0" err="1"/>
                  <a:t>Elona</a:t>
                </a:r>
                <a:r>
                  <a:rPr lang="it-IT" sz="1400" b="1" dirty="0"/>
                  <a:t> </a:t>
                </a:r>
                <a:r>
                  <a:rPr lang="it-IT" sz="1400" b="1" dirty="0" err="1"/>
                  <a:t>Lusha</a:t>
                </a:r>
                <a:r>
                  <a:rPr lang="it-IT" sz="1400" b="1" dirty="0"/>
                  <a:t> </a:t>
                </a:r>
                <a:r>
                  <a:rPr lang="it-IT" sz="1400" dirty="0"/>
                  <a:t>– ‘’</a:t>
                </a:r>
                <a:r>
                  <a:rPr lang="it-IT" sz="1400" i="1" dirty="0" err="1"/>
                  <a:t>Surgical</a:t>
                </a:r>
                <a:r>
                  <a:rPr lang="it-IT" sz="1400" i="1" dirty="0"/>
                  <a:t> treatment of </a:t>
                </a:r>
                <a:r>
                  <a:rPr lang="it-IT" sz="1400" i="1" dirty="0" err="1"/>
                  <a:t>benign</a:t>
                </a:r>
                <a:r>
                  <a:rPr lang="it-IT" sz="1400" i="1" dirty="0"/>
                  <a:t> and </a:t>
                </a:r>
                <a:r>
                  <a:rPr lang="it-IT" sz="1400" i="1" dirty="0" err="1"/>
                  <a:t>malignant</a:t>
                </a:r>
                <a:r>
                  <a:rPr lang="it-IT" sz="1400" i="1" dirty="0"/>
                  <a:t> </a:t>
                </a:r>
                <a:r>
                  <a:rPr lang="it-IT" sz="1400" i="1" dirty="0" err="1"/>
                  <a:t>tumors</a:t>
                </a:r>
                <a:r>
                  <a:rPr lang="it-IT" sz="1400" i="1" dirty="0"/>
                  <a:t> of the major </a:t>
                </a:r>
                <a:r>
                  <a:rPr lang="it-IT" sz="1400" i="1" dirty="0" err="1"/>
                  <a:t>salivary</a:t>
                </a:r>
                <a:r>
                  <a:rPr lang="it-IT" sz="1400" i="1" dirty="0"/>
                  <a:t> </a:t>
                </a:r>
                <a:r>
                  <a:rPr lang="it-IT" sz="1400" i="1" dirty="0" err="1"/>
                  <a:t>glands</a:t>
                </a:r>
                <a:r>
                  <a:rPr lang="it-IT" sz="1400" i="1" dirty="0"/>
                  <a:t>’’ </a:t>
                </a:r>
              </a:p>
              <a:p>
                <a:pPr algn="just"/>
                <a:r>
                  <a:rPr lang="it-IT" sz="1400" b="1" dirty="0" err="1"/>
                  <a:t>Atdhe</a:t>
                </a:r>
                <a:r>
                  <a:rPr lang="it-IT" sz="1400" b="1" dirty="0"/>
                  <a:t> </a:t>
                </a:r>
                <a:r>
                  <a:rPr lang="it-IT" sz="1400" b="1" dirty="0" err="1"/>
                  <a:t>Maraj</a:t>
                </a:r>
                <a:r>
                  <a:rPr lang="it-IT" sz="1400" b="1" dirty="0"/>
                  <a:t> </a:t>
                </a:r>
                <a:r>
                  <a:rPr lang="it-IT" sz="1400" i="1" dirty="0"/>
                  <a:t>– ‘’</a:t>
                </a:r>
                <a:r>
                  <a:rPr lang="it-IT" sz="1400" i="1" dirty="0" err="1"/>
                  <a:t>Dermal</a:t>
                </a:r>
                <a:r>
                  <a:rPr lang="it-IT" sz="1400" i="1" dirty="0"/>
                  <a:t> filler </a:t>
                </a:r>
                <a:r>
                  <a:rPr lang="it-IT" sz="1400" i="1" dirty="0" err="1"/>
                  <a:t>complications</a:t>
                </a:r>
                <a:r>
                  <a:rPr lang="it-IT" sz="1400" i="1" dirty="0"/>
                  <a:t> and </a:t>
                </a:r>
                <a:r>
                  <a:rPr lang="it-IT" sz="1400" i="1" dirty="0" err="1"/>
                  <a:t>their</a:t>
                </a:r>
                <a:r>
                  <a:rPr lang="it-IT" sz="1400" i="1" dirty="0"/>
                  <a:t> management’’</a:t>
                </a:r>
                <a:endParaRPr lang="it-IT" sz="1400" dirty="0"/>
              </a:p>
              <a:p>
                <a:pPr algn="just"/>
                <a:endParaRPr lang="en-US" sz="1400" b="1" dirty="0"/>
              </a:p>
              <a:p>
                <a:pPr algn="just"/>
                <a:r>
                  <a:rPr lang="it-IT" sz="1400" b="1" dirty="0">
                    <a:solidFill>
                      <a:srgbClr val="C00000"/>
                    </a:solidFill>
                  </a:rPr>
                  <a:t>K</a:t>
                </a:r>
                <a:r>
                  <a:rPr lang="en-AL" sz="1400" b="1">
                    <a:solidFill>
                      <a:srgbClr val="C00000"/>
                    </a:solidFill>
                  </a:rPr>
                  <a:t>ey Lecture – Prof. </a:t>
                </a:r>
                <a:r>
                  <a:rPr lang="it-IT" sz="1400" b="1" dirty="0">
                    <a:solidFill>
                      <a:srgbClr val="C00000"/>
                    </a:solidFill>
                  </a:rPr>
                  <a:t> Kenan </a:t>
                </a:r>
                <a:r>
                  <a:rPr lang="it-IT" sz="1400" b="1" dirty="0" err="1">
                    <a:solidFill>
                      <a:srgbClr val="C00000"/>
                    </a:solidFill>
                  </a:rPr>
                  <a:t>Ferati</a:t>
                </a:r>
                <a:r>
                  <a:rPr lang="it-IT" sz="1400" b="1" dirty="0">
                    <a:solidFill>
                      <a:srgbClr val="C00000"/>
                    </a:solidFill>
                  </a:rPr>
                  <a:t> </a:t>
                </a:r>
                <a:r>
                  <a:rPr lang="it-IT" sz="1400" dirty="0"/>
                  <a:t>– ‘’</a:t>
                </a:r>
                <a:r>
                  <a:rPr lang="it-IT" sz="1400" i="1" dirty="0" err="1"/>
                  <a:t>Implant</a:t>
                </a:r>
                <a:r>
                  <a:rPr lang="it-IT" sz="1400" i="1" dirty="0"/>
                  <a:t> </a:t>
                </a:r>
                <a:r>
                  <a:rPr lang="it-IT" sz="1400" i="1" dirty="0" err="1"/>
                  <a:t>complications</a:t>
                </a:r>
                <a:r>
                  <a:rPr lang="it-IT" sz="1400" i="1" dirty="0"/>
                  <a:t> in the </a:t>
                </a:r>
                <a:r>
                  <a:rPr lang="it-IT" sz="1400" i="1" dirty="0" err="1"/>
                  <a:t>aesthetic</a:t>
                </a:r>
                <a:r>
                  <a:rPr lang="it-IT" sz="1400" i="1" dirty="0"/>
                  <a:t> zone’’</a:t>
                </a:r>
                <a:endParaRPr lang="it-IT" sz="1400" b="1" dirty="0">
                  <a:solidFill>
                    <a:srgbClr val="C00000"/>
                  </a:solidFill>
                </a:endParaRPr>
              </a:p>
              <a:p>
                <a:pPr algn="just"/>
                <a:r>
                  <a:rPr lang="en-US" sz="1400" b="1" dirty="0" err="1"/>
                  <a:t>Genc</a:t>
                </a:r>
                <a:r>
                  <a:rPr lang="en-US" sz="1400" b="1" dirty="0"/>
                  <a:t> </a:t>
                </a:r>
                <a:r>
                  <a:rPr lang="en-US" sz="1400" b="1" dirty="0" err="1"/>
                  <a:t>Zenunaj</a:t>
                </a:r>
                <a:r>
                  <a:rPr lang="en-US" sz="1400" b="1" dirty="0"/>
                  <a:t> </a:t>
                </a:r>
                <a:r>
                  <a:rPr lang="en-US" sz="1400" dirty="0"/>
                  <a:t>– ‘’</a:t>
                </a:r>
                <a:r>
                  <a:rPr lang="en-US" sz="1400" i="1" dirty="0"/>
                  <a:t>Restoration of multiple edentulous sites in the case of limited mesiodistal space using fully guided surgery’’</a:t>
                </a:r>
              </a:p>
              <a:p>
                <a:pPr algn="just"/>
                <a:r>
                  <a:rPr lang="en-US" sz="1400" b="1" dirty="0" err="1"/>
                  <a:t>Sidrit</a:t>
                </a:r>
                <a:r>
                  <a:rPr lang="en-US" sz="1400" b="1" dirty="0"/>
                  <a:t> </a:t>
                </a:r>
                <a:r>
                  <a:rPr lang="en-US" sz="1400" b="1" dirty="0" err="1"/>
                  <a:t>Peza</a:t>
                </a:r>
                <a:r>
                  <a:rPr lang="en-US" sz="1400" b="1" dirty="0"/>
                  <a:t> </a:t>
                </a:r>
                <a:r>
                  <a:rPr lang="en-US" sz="1400" dirty="0"/>
                  <a:t>–</a:t>
                </a:r>
                <a:r>
                  <a:rPr lang="en-US" sz="1400" b="1" dirty="0"/>
                  <a:t> </a:t>
                </a:r>
                <a:r>
                  <a:rPr lang="en-US" sz="1400" i="1" dirty="0"/>
                  <a:t>‘’The role of implantology in </a:t>
                </a:r>
                <a:r>
                  <a:rPr lang="en-US" sz="1400" i="1" dirty="0" err="1"/>
                  <a:t>oro</a:t>
                </a:r>
                <a:r>
                  <a:rPr lang="en-US" sz="1400" i="1" dirty="0"/>
                  <a:t>-maxillofacial reconstruction’’</a:t>
                </a:r>
              </a:p>
              <a:p>
                <a:pPr algn="just"/>
                <a:endParaRPr lang="en-US" sz="1400" b="1" dirty="0">
                  <a:solidFill>
                    <a:srgbClr val="941100"/>
                  </a:solidFill>
                </a:endParaRPr>
              </a:p>
              <a:p>
                <a:pPr algn="just"/>
                <a:r>
                  <a:rPr lang="en-US" sz="1400" b="1" dirty="0"/>
                  <a:t>Coffee break</a:t>
                </a:r>
              </a:p>
              <a:p>
                <a:pPr algn="just"/>
                <a:endParaRPr lang="en-US" sz="1400" b="1" dirty="0">
                  <a:solidFill>
                    <a:srgbClr val="941100"/>
                  </a:solidFill>
                </a:endParaRPr>
              </a:p>
              <a:p>
                <a:pPr algn="just"/>
                <a:r>
                  <a:rPr lang="en-US" sz="1400" b="1" dirty="0">
                    <a:solidFill>
                      <a:srgbClr val="941100"/>
                    </a:solidFill>
                  </a:rPr>
                  <a:t>Key Lecture – Prof. Osman </a:t>
                </a:r>
                <a:r>
                  <a:rPr lang="en-US" sz="1400" b="1" dirty="0" err="1">
                    <a:solidFill>
                      <a:srgbClr val="941100"/>
                    </a:solidFill>
                  </a:rPr>
                  <a:t>Sejfija</a:t>
                </a:r>
                <a:r>
                  <a:rPr lang="en-US" sz="1400" b="1" dirty="0">
                    <a:solidFill>
                      <a:srgbClr val="941100"/>
                    </a:solidFill>
                  </a:rPr>
                  <a:t> </a:t>
                </a:r>
                <a:r>
                  <a:rPr lang="en-US" sz="1400" b="1" dirty="0"/>
                  <a:t>–</a:t>
                </a:r>
                <a:r>
                  <a:rPr lang="en-US" sz="1400" dirty="0"/>
                  <a:t>  </a:t>
                </a:r>
                <a:r>
                  <a:rPr lang="en-US" sz="1400" i="1" dirty="0"/>
                  <a:t>The role and importance of international cooperation in the creation and development of the Oral and Maxillofacial Clinic in Kosovo’’</a:t>
                </a:r>
              </a:p>
              <a:p>
                <a:pPr algn="just"/>
                <a:r>
                  <a:rPr lang="en-US" sz="1400" b="1" dirty="0"/>
                  <a:t>Andi </a:t>
                </a:r>
                <a:r>
                  <a:rPr lang="en-US" sz="1400" b="1" dirty="0" err="1"/>
                  <a:t>Iseberi</a:t>
                </a:r>
                <a:r>
                  <a:rPr lang="en-US" sz="1400" b="1" dirty="0"/>
                  <a:t> </a:t>
                </a:r>
                <a:r>
                  <a:rPr lang="en-US" sz="1400" dirty="0"/>
                  <a:t>– ‘’</a:t>
                </a:r>
                <a:r>
                  <a:rPr lang="en-US" sz="1400" i="1" dirty="0"/>
                  <a:t>Enhancing Precision and Efficiency in Oral Implantology: The Role of CAD/CAM Technology and Surgical Guides’’</a:t>
                </a:r>
                <a:r>
                  <a:rPr lang="en-US" sz="1400" dirty="0"/>
                  <a:t> </a:t>
                </a:r>
                <a:endParaRPr lang="en-US" sz="1400" i="1" dirty="0"/>
              </a:p>
              <a:p>
                <a:pPr algn="just"/>
                <a:r>
                  <a:rPr lang="en-US" sz="1400" b="1" dirty="0"/>
                  <a:t>Juliana </a:t>
                </a:r>
                <a:r>
                  <a:rPr lang="en-US" sz="1400" b="1" dirty="0" err="1"/>
                  <a:t>Caushi</a:t>
                </a:r>
                <a:r>
                  <a:rPr lang="en-US" sz="1400" b="1" dirty="0"/>
                  <a:t> </a:t>
                </a:r>
                <a:r>
                  <a:rPr lang="en-US" sz="1400" dirty="0"/>
                  <a:t>– ‘’</a:t>
                </a:r>
                <a:r>
                  <a:rPr lang="en-US" sz="1400" i="1" dirty="0"/>
                  <a:t>Immediate loading all on four/all on six Toronto bridge prosthetic implant rehabilitation’’ </a:t>
                </a:r>
              </a:p>
              <a:p>
                <a:pPr algn="just"/>
                <a:r>
                  <a:rPr lang="en-US" sz="1400" b="1" dirty="0" err="1"/>
                  <a:t>Elisjona</a:t>
                </a:r>
                <a:r>
                  <a:rPr lang="en-US" sz="1400" b="1" dirty="0"/>
                  <a:t> </a:t>
                </a:r>
                <a:r>
                  <a:rPr lang="en-US" sz="1400" b="1" dirty="0" err="1"/>
                  <a:t>Saliasi</a:t>
                </a:r>
                <a:r>
                  <a:rPr lang="en-US" sz="1400" b="1" dirty="0"/>
                  <a:t> </a:t>
                </a:r>
                <a:r>
                  <a:rPr lang="en-US" sz="1400" dirty="0"/>
                  <a:t>– ‘’</a:t>
                </a:r>
                <a:r>
                  <a:rPr lang="en-US" sz="1400" i="1" dirty="0"/>
                  <a:t>GBR as an alternative aid to implant surgery in the atrophic jaws’’</a:t>
                </a:r>
                <a:endParaRPr lang="it-IT" sz="1400" i="1" dirty="0"/>
              </a:p>
              <a:p>
                <a:pPr algn="just"/>
                <a:endParaRPr lang="en-US" sz="1400" i="1" dirty="0"/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A8A0822-53AB-DC8B-7817-E7ED172B7F4B}"/>
                </a:ext>
              </a:extLst>
            </p:cNvPr>
            <p:cNvSpPr txBox="1"/>
            <p:nvPr/>
          </p:nvSpPr>
          <p:spPr>
            <a:xfrm>
              <a:off x="6096000" y="1079653"/>
              <a:ext cx="693574" cy="54784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>
                <a:buNone/>
              </a:pPr>
              <a:r>
                <a:rPr lang="en-IT" sz="1400" dirty="0"/>
                <a:t>13:30 – 14:00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14:00 – 14:10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14:10 – 14:20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14:20 – 14:30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14:30 – 15:00</a:t>
              </a:r>
            </a:p>
            <a:p>
              <a:pPr marL="0" indent="0">
                <a:buNone/>
              </a:pPr>
              <a:r>
                <a:rPr lang="en-IT" sz="1400" dirty="0"/>
                <a:t>15:00 – 15:10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15:10 – 15:20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15:20 – 15:30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15:30 – 16:00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16:00 – 16:10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16:10 – 16:20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r>
                <a:rPr lang="en-IT" sz="1400" dirty="0"/>
                <a:t>16:20 – 16:30</a:t>
              </a:r>
            </a:p>
            <a:p>
              <a:pPr marL="0" indent="0">
                <a:buNone/>
              </a:pPr>
              <a:endParaRPr lang="en-IT" sz="1400" dirty="0"/>
            </a:p>
            <a:p>
              <a:pPr marL="0" indent="0">
                <a:buNone/>
              </a:pPr>
              <a:endParaRPr lang="en-IT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5392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38BA8-7890-5D41-B86B-24925AF80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41" y="-97583"/>
            <a:ext cx="10515600" cy="1325563"/>
          </a:xfrm>
        </p:spPr>
        <p:txBody>
          <a:bodyPr/>
          <a:lstStyle/>
          <a:p>
            <a:r>
              <a:rPr lang="en-US" dirty="0">
                <a:latin typeface="Bradley Hand" pitchFamily="2" charset="77"/>
              </a:rPr>
              <a:t>Sunday  09/06/2024</a:t>
            </a:r>
            <a:endParaRPr lang="en-AL" dirty="0">
              <a:latin typeface="Bradley Hand" pitchFamily="2" charset="77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9854537-81C9-406F-73E7-2644BBF83083}"/>
              </a:ext>
            </a:extLst>
          </p:cNvPr>
          <p:cNvGrpSpPr/>
          <p:nvPr/>
        </p:nvGrpSpPr>
        <p:grpSpPr>
          <a:xfrm>
            <a:off x="441435" y="1102578"/>
            <a:ext cx="8117775" cy="5930577"/>
            <a:chOff x="441434" y="1206713"/>
            <a:chExt cx="9372517" cy="593057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911D2E2-C002-C7DE-7A3A-D8E35CFFCAFB}"/>
                </a:ext>
              </a:extLst>
            </p:cNvPr>
            <p:cNvSpPr txBox="1"/>
            <p:nvPr/>
          </p:nvSpPr>
          <p:spPr>
            <a:xfrm>
              <a:off x="2200519" y="1206713"/>
              <a:ext cx="7613432" cy="56938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b="1" dirty="0">
                  <a:solidFill>
                    <a:srgbClr val="C00000"/>
                  </a:solidFill>
                </a:rPr>
                <a:t>Key Lecture – </a:t>
              </a:r>
              <a:r>
                <a:rPr lang="en-GB" sz="1400" b="1" dirty="0">
                  <a:solidFill>
                    <a:srgbClr val="C00000"/>
                  </a:solidFill>
                  <a:effectLst/>
                </a:rPr>
                <a:t>Prof. Andrej </a:t>
              </a:r>
              <a:r>
                <a:rPr lang="en-GB" sz="1400" b="1" dirty="0" err="1">
                  <a:solidFill>
                    <a:srgbClr val="C00000"/>
                  </a:solidFill>
                  <a:effectLst/>
                </a:rPr>
                <a:t>Kansky</a:t>
              </a:r>
              <a:endParaRPr lang="en-GB" sz="1400" b="1" dirty="0">
                <a:solidFill>
                  <a:srgbClr val="C00000"/>
                </a:solidFill>
                <a:effectLst/>
              </a:endParaRPr>
            </a:p>
            <a:p>
              <a:pPr algn="just"/>
              <a:r>
                <a:rPr lang="it-IT" sz="1400" b="1" dirty="0"/>
                <a:t>Renato </a:t>
              </a:r>
              <a:r>
                <a:rPr lang="it-IT" sz="1400" b="1" dirty="0" err="1"/>
                <a:t>Isufi</a:t>
              </a:r>
              <a:r>
                <a:rPr lang="it-IT" sz="1400" b="1" dirty="0"/>
                <a:t> </a:t>
              </a:r>
              <a:r>
                <a:rPr lang="it-IT" sz="1400" i="1" dirty="0"/>
                <a:t>– ‘’</a:t>
              </a:r>
              <a:r>
                <a:rPr lang="it-IT" sz="1400" i="1" dirty="0" err="1"/>
                <a:t>Advantages</a:t>
              </a:r>
              <a:r>
                <a:rPr lang="it-IT" sz="1400" i="1" dirty="0"/>
                <a:t> of </a:t>
              </a:r>
              <a:r>
                <a:rPr lang="it-IT" sz="1400" i="1" dirty="0" err="1"/>
                <a:t>piezo</a:t>
              </a:r>
              <a:r>
                <a:rPr lang="it-IT" sz="1400" i="1" dirty="0"/>
                <a:t> surgery in </a:t>
              </a:r>
              <a:r>
                <a:rPr lang="it-IT" sz="1400" i="1" dirty="0" err="1"/>
                <a:t>orthognatic</a:t>
              </a:r>
              <a:r>
                <a:rPr lang="it-IT" sz="1400" i="1" dirty="0"/>
                <a:t> surgery’’</a:t>
              </a:r>
            </a:p>
            <a:p>
              <a:pPr algn="just"/>
              <a:r>
                <a:rPr lang="en-US" sz="1400" b="1" dirty="0" err="1"/>
                <a:t>Ardit</a:t>
              </a:r>
              <a:r>
                <a:rPr lang="en-US" sz="1400" b="1" dirty="0"/>
                <a:t> Rama </a:t>
              </a:r>
              <a:r>
                <a:rPr lang="en-US" sz="1400" i="1" dirty="0"/>
                <a:t>– ‘’MRONJ of the maxillofacial region’’</a:t>
              </a:r>
            </a:p>
            <a:p>
              <a:pPr algn="just"/>
              <a:endParaRPr lang="en-US" sz="1400" i="1" dirty="0"/>
            </a:p>
            <a:p>
              <a:pPr algn="just"/>
              <a:r>
                <a:rPr lang="it-IT" sz="1400" b="1" dirty="0">
                  <a:solidFill>
                    <a:srgbClr val="C00000"/>
                  </a:solidFill>
                </a:rPr>
                <a:t>K</a:t>
              </a:r>
              <a:r>
                <a:rPr lang="en-AL" sz="1400" b="1">
                  <a:solidFill>
                    <a:srgbClr val="C00000"/>
                  </a:solidFill>
                </a:rPr>
                <a:t>ey Lecture – Prof. 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>
                  <a:solidFill>
                    <a:srgbClr val="C00000"/>
                  </a:solidFill>
                </a:rPr>
                <a:t>Mergime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>
                  <a:solidFill>
                    <a:srgbClr val="C00000"/>
                  </a:solidFill>
                </a:rPr>
                <a:t>Prekazi</a:t>
              </a:r>
              <a:r>
                <a:rPr lang="it-IT" sz="1400" b="1" dirty="0">
                  <a:solidFill>
                    <a:srgbClr val="C00000"/>
                  </a:solidFill>
                </a:rPr>
                <a:t>  </a:t>
              </a:r>
              <a:r>
                <a:rPr lang="it-IT" sz="1400" b="1" i="1" dirty="0"/>
                <a:t>– </a:t>
              </a:r>
              <a:r>
                <a:rPr lang="it-IT" sz="1400" i="1" dirty="0"/>
                <a:t>‘’ Treatment </a:t>
              </a:r>
              <a:r>
                <a:rPr lang="it-IT" sz="1400" i="1" dirty="0" err="1"/>
                <a:t>experience</a:t>
              </a:r>
              <a:r>
                <a:rPr lang="it-IT" sz="1400" i="1" dirty="0"/>
                <a:t> of </a:t>
              </a:r>
              <a:r>
                <a:rPr lang="it-IT" sz="1400" i="1" dirty="0" err="1"/>
                <a:t>children</a:t>
              </a:r>
              <a:r>
                <a:rPr lang="it-IT" sz="1400" i="1" dirty="0"/>
                <a:t> </a:t>
              </a:r>
              <a:r>
                <a:rPr lang="it-IT" sz="1400" i="1" dirty="0" err="1"/>
                <a:t>born</a:t>
              </a:r>
              <a:r>
                <a:rPr lang="it-IT" sz="1400" i="1" dirty="0"/>
                <a:t> with </a:t>
              </a:r>
              <a:r>
                <a:rPr lang="it-IT" sz="1400" i="1" dirty="0" err="1"/>
                <a:t>cleft</a:t>
              </a:r>
              <a:r>
                <a:rPr lang="it-IT" sz="1400" i="1" dirty="0"/>
                <a:t> and </a:t>
              </a:r>
              <a:r>
                <a:rPr lang="it-IT" sz="1400" i="1" dirty="0" err="1"/>
                <a:t>lip</a:t>
              </a:r>
              <a:r>
                <a:rPr lang="it-IT" sz="1400" i="1" dirty="0"/>
                <a:t> palate in Kosovo’’</a:t>
              </a:r>
            </a:p>
            <a:p>
              <a:pPr algn="just"/>
              <a:r>
                <a:rPr lang="en-GB" sz="1400" b="1" dirty="0"/>
                <a:t>Gresa Baboci </a:t>
              </a:r>
              <a:r>
                <a:rPr lang="en-GB" sz="1400" dirty="0"/>
                <a:t>– </a:t>
              </a:r>
              <a:r>
                <a:rPr lang="en-GB" sz="1400" i="1" dirty="0"/>
                <a:t>‘’Oral management of patients undergoing radiation therapy’’</a:t>
              </a:r>
            </a:p>
            <a:p>
              <a:pPr algn="just"/>
              <a:r>
                <a:rPr lang="it-IT" sz="1400" b="1" dirty="0" err="1"/>
                <a:t>Ariton</a:t>
              </a:r>
              <a:r>
                <a:rPr lang="it-IT" sz="1400" b="1" dirty="0"/>
                <a:t> </a:t>
              </a:r>
              <a:r>
                <a:rPr lang="it-IT" sz="1400" b="1" dirty="0" err="1"/>
                <a:t>Kelmendi</a:t>
              </a:r>
              <a:r>
                <a:rPr lang="it-IT" sz="1400" b="1" dirty="0"/>
                <a:t> </a:t>
              </a:r>
              <a:r>
                <a:rPr lang="it-IT" sz="1400" dirty="0"/>
                <a:t>–</a:t>
              </a:r>
              <a:r>
                <a:rPr lang="it-IT" sz="1400" b="1" dirty="0"/>
                <a:t> </a:t>
              </a:r>
              <a:r>
                <a:rPr lang="it-IT" sz="1400" dirty="0"/>
                <a:t>‘’</a:t>
              </a:r>
              <a:r>
                <a:rPr lang="it-IT" sz="1400" i="1" dirty="0"/>
                <a:t>Neck management in </a:t>
              </a:r>
              <a:r>
                <a:rPr lang="it-IT" sz="1400" i="1" dirty="0" err="1"/>
                <a:t>squamous</a:t>
              </a:r>
              <a:r>
                <a:rPr lang="it-IT" sz="1400" i="1" dirty="0"/>
                <a:t> </a:t>
              </a:r>
              <a:r>
                <a:rPr lang="it-IT" sz="1400" i="1" dirty="0" err="1"/>
                <a:t>cell</a:t>
              </a:r>
              <a:r>
                <a:rPr lang="it-IT" sz="1400" i="1" dirty="0"/>
                <a:t> carcinoma’’ </a:t>
              </a:r>
            </a:p>
            <a:p>
              <a:pPr algn="just"/>
              <a:endParaRPr lang="it-IT" sz="1400" i="1" dirty="0"/>
            </a:p>
            <a:p>
              <a:pPr algn="just"/>
              <a:r>
                <a:rPr lang="it-IT" sz="1400" i="1" dirty="0"/>
                <a:t>Coffee break</a:t>
              </a:r>
            </a:p>
            <a:p>
              <a:pPr algn="just"/>
              <a:endParaRPr lang="it-IT" sz="1400" i="1" dirty="0"/>
            </a:p>
            <a:p>
              <a:pPr algn="just"/>
              <a:r>
                <a:rPr lang="it-IT" sz="1400" b="1" dirty="0">
                  <a:solidFill>
                    <a:srgbClr val="C00000"/>
                  </a:solidFill>
                </a:rPr>
                <a:t>Key </a:t>
              </a:r>
              <a:r>
                <a:rPr lang="it-IT" sz="1400" b="1" dirty="0" err="1">
                  <a:solidFill>
                    <a:srgbClr val="C00000"/>
                  </a:solidFill>
                </a:rPr>
                <a:t>Lecture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en-AL" sz="1400" b="1">
                  <a:solidFill>
                    <a:srgbClr val="C00000"/>
                  </a:solidFill>
                </a:rPr>
                <a:t>–</a:t>
              </a:r>
              <a:r>
                <a:rPr lang="it-IT" sz="1400" b="1" dirty="0">
                  <a:solidFill>
                    <a:srgbClr val="C00000"/>
                  </a:solidFill>
                </a:rPr>
                <a:t> Dr. </a:t>
              </a:r>
              <a:r>
                <a:rPr lang="it-IT" sz="1400" b="1" dirty="0" err="1">
                  <a:solidFill>
                    <a:srgbClr val="C00000"/>
                  </a:solidFill>
                </a:rPr>
                <a:t>Bensar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it-IT" sz="1400" b="1" dirty="0" err="1">
                  <a:solidFill>
                    <a:srgbClr val="C00000"/>
                  </a:solidFill>
                </a:rPr>
                <a:t>Shuteriqi</a:t>
              </a:r>
              <a:r>
                <a:rPr lang="it-IT" sz="1400" b="1" dirty="0">
                  <a:solidFill>
                    <a:srgbClr val="C00000"/>
                  </a:solidFill>
                </a:rPr>
                <a:t> </a:t>
              </a:r>
              <a:r>
                <a:rPr lang="it-IT" sz="1400" dirty="0"/>
                <a:t>–</a:t>
              </a:r>
              <a:r>
                <a:rPr lang="it-IT" sz="1400" b="1" dirty="0"/>
                <a:t> </a:t>
              </a:r>
              <a:r>
                <a:rPr lang="it-IT" sz="1400" i="1" dirty="0"/>
                <a:t>‘’</a:t>
              </a:r>
              <a:r>
                <a:rPr lang="it-IT" sz="1400" i="1" dirty="0" err="1"/>
                <a:t>Anesthetic</a:t>
              </a:r>
              <a:r>
                <a:rPr lang="it-IT" sz="1400" i="1" dirty="0"/>
                <a:t> management of </a:t>
              </a:r>
              <a:r>
                <a:rPr lang="it-IT" sz="1400" i="1" dirty="0" err="1"/>
                <a:t>patients</a:t>
              </a:r>
              <a:r>
                <a:rPr lang="it-IT" sz="1400" i="1" dirty="0"/>
                <a:t> with </a:t>
              </a:r>
              <a:r>
                <a:rPr lang="it-IT" sz="1400" i="1" dirty="0" err="1"/>
                <a:t>cheilognathopalatoschisis</a:t>
              </a:r>
              <a:r>
                <a:rPr lang="it-IT" sz="1400" i="1" dirty="0"/>
                <a:t>’’</a:t>
              </a:r>
              <a:endParaRPr lang="it-IT" sz="1400" b="1" i="1" dirty="0">
                <a:solidFill>
                  <a:srgbClr val="C00000"/>
                </a:solidFill>
              </a:endParaRPr>
            </a:p>
            <a:p>
              <a:pPr algn="just"/>
              <a:r>
                <a:rPr lang="en-US" sz="1400" b="1" dirty="0"/>
                <a:t>Alma </a:t>
              </a:r>
              <a:r>
                <a:rPr lang="en-US" sz="1400" b="1" dirty="0" err="1"/>
                <a:t>Demiraj</a:t>
              </a:r>
              <a:r>
                <a:rPr lang="en-US" sz="1400" b="1" dirty="0"/>
                <a:t> </a:t>
              </a:r>
              <a:r>
                <a:rPr lang="en-US" sz="1400" dirty="0"/>
                <a:t>– </a:t>
              </a:r>
              <a:r>
                <a:rPr lang="en-US" sz="1400" i="1" dirty="0"/>
                <a:t>‘’Ludwig Angina – Case report and literature review’’</a:t>
              </a:r>
            </a:p>
            <a:p>
              <a:pPr algn="just"/>
              <a:r>
                <a:rPr lang="en-US" sz="1400" b="1" dirty="0" err="1"/>
                <a:t>Arsen</a:t>
              </a:r>
              <a:r>
                <a:rPr lang="en-US" sz="1400" b="1" dirty="0"/>
                <a:t> Brahimi </a:t>
              </a:r>
              <a:r>
                <a:rPr lang="en-US" sz="1400" dirty="0"/>
                <a:t>–</a:t>
              </a:r>
              <a:r>
                <a:rPr lang="en-US" sz="1400" i="1" dirty="0"/>
                <a:t> ‘’Surgical extraction of an impacted mandibular canine associated to a follicular cyst, Case report’’</a:t>
              </a:r>
            </a:p>
            <a:p>
              <a:pPr algn="just"/>
              <a:r>
                <a:rPr lang="it-IT" sz="1400" b="1" dirty="0"/>
                <a:t>Denis </a:t>
              </a:r>
              <a:r>
                <a:rPr lang="it-IT" sz="1400" b="1" dirty="0" err="1"/>
                <a:t>Kadaifciu</a:t>
              </a:r>
              <a:r>
                <a:rPr lang="it-IT" sz="1400" b="1" dirty="0"/>
                <a:t> </a:t>
              </a:r>
              <a:r>
                <a:rPr lang="it-IT" sz="1400" dirty="0"/>
                <a:t>– </a:t>
              </a:r>
              <a:r>
                <a:rPr lang="it-IT" sz="1400" i="1" dirty="0"/>
                <a:t>‘’</a:t>
              </a:r>
              <a:r>
                <a:rPr lang="it-IT" sz="1400" i="1" dirty="0" err="1"/>
                <a:t>Odontogenic</a:t>
              </a:r>
              <a:r>
                <a:rPr lang="it-IT" sz="1400" i="1" dirty="0"/>
                <a:t> </a:t>
              </a:r>
              <a:r>
                <a:rPr lang="it-IT" sz="1400" i="1" dirty="0" err="1"/>
                <a:t>cysts</a:t>
              </a:r>
              <a:r>
                <a:rPr lang="it-IT" sz="1400" i="1" dirty="0"/>
                <a:t>: Clinical </a:t>
              </a:r>
              <a:r>
                <a:rPr lang="it-IT" sz="1400" i="1" dirty="0" err="1"/>
                <a:t>implications</a:t>
              </a:r>
              <a:r>
                <a:rPr lang="it-IT" sz="1400" i="1" dirty="0"/>
                <a:t> and case studies’’</a:t>
              </a:r>
              <a:endParaRPr lang="it-IT" sz="1400" b="1" i="1" dirty="0"/>
            </a:p>
            <a:p>
              <a:pPr algn="just"/>
              <a:r>
                <a:rPr lang="it-IT" sz="1400" b="1" dirty="0" err="1"/>
                <a:t>Nensi</a:t>
              </a:r>
              <a:r>
                <a:rPr lang="it-IT" sz="1400" b="1" dirty="0"/>
                <a:t> </a:t>
              </a:r>
              <a:r>
                <a:rPr lang="it-IT" sz="1400" b="1" dirty="0" err="1"/>
                <a:t>Besholli</a:t>
              </a:r>
              <a:r>
                <a:rPr lang="it-IT" sz="1400" b="1" dirty="0"/>
                <a:t> </a:t>
              </a:r>
              <a:r>
                <a:rPr lang="it-IT" sz="1400" dirty="0"/>
                <a:t>– ‘’</a:t>
              </a:r>
              <a:r>
                <a:rPr lang="en-US" sz="1400" i="1" dirty="0">
                  <a:cs typeface="Times New Roman" panose="02020603050405020304" pitchFamily="18" charset="0"/>
                </a:rPr>
                <a:t>Pleomorphic adenoma of the parotid gland – case report’’</a:t>
              </a:r>
              <a:endParaRPr lang="en-US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/>
              <a:r>
                <a:rPr lang="en-US" sz="1400" b="1" dirty="0" err="1"/>
                <a:t>Marinela</a:t>
              </a:r>
              <a:r>
                <a:rPr lang="en-US" sz="1400" b="1" dirty="0"/>
                <a:t> </a:t>
              </a:r>
              <a:r>
                <a:rPr lang="en-US" sz="1400" b="1" dirty="0" err="1"/>
                <a:t>Laraku</a:t>
              </a:r>
              <a:r>
                <a:rPr lang="en-US" sz="1400" b="1" dirty="0"/>
                <a:t> </a:t>
              </a:r>
              <a:r>
                <a:rPr lang="en-US" sz="1400" dirty="0"/>
                <a:t>– </a:t>
              </a:r>
              <a:r>
                <a:rPr lang="en-US" sz="1400" i="1" dirty="0"/>
                <a:t>‘’Oral ulcerations due to drug medications’’</a:t>
              </a:r>
              <a:endParaRPr lang="it-IT" sz="1400" b="1" i="1" dirty="0"/>
            </a:p>
            <a:p>
              <a:pPr algn="just"/>
              <a:r>
                <a:rPr lang="it-IT" sz="1400" b="1" dirty="0" err="1"/>
                <a:t>Reikol</a:t>
              </a:r>
              <a:r>
                <a:rPr lang="it-IT" sz="1400" b="1" dirty="0"/>
                <a:t> </a:t>
              </a:r>
              <a:r>
                <a:rPr lang="it-IT" sz="1400" b="1" dirty="0" err="1"/>
                <a:t>Radovani</a:t>
              </a:r>
              <a:r>
                <a:rPr lang="it-IT" sz="1400" b="1" dirty="0"/>
                <a:t> </a:t>
              </a:r>
              <a:r>
                <a:rPr lang="it-IT" sz="1400" dirty="0"/>
                <a:t>– </a:t>
              </a:r>
              <a:r>
                <a:rPr lang="it-IT" sz="1400" i="1" dirty="0"/>
                <a:t>‘’</a:t>
              </a:r>
              <a:r>
                <a:rPr lang="it-IT" sz="1400" i="1" dirty="0" err="1"/>
                <a:t>Traditional</a:t>
              </a:r>
              <a:r>
                <a:rPr lang="it-IT" sz="1400" i="1" dirty="0"/>
                <a:t> and </a:t>
              </a:r>
              <a:r>
                <a:rPr lang="it-IT" sz="1400" i="1" dirty="0" err="1"/>
                <a:t>modern</a:t>
              </a:r>
              <a:r>
                <a:rPr lang="it-IT" sz="1400" i="1" dirty="0"/>
                <a:t> </a:t>
              </a:r>
              <a:r>
                <a:rPr lang="it-IT" sz="1400" i="1" dirty="0" err="1"/>
                <a:t>implantology</a:t>
              </a:r>
              <a:r>
                <a:rPr lang="it-IT" sz="1400" i="1" dirty="0"/>
                <a:t> </a:t>
              </a:r>
              <a:r>
                <a:rPr lang="it-IT" sz="1400" i="1" dirty="0" err="1"/>
                <a:t>protocols</a:t>
              </a:r>
              <a:r>
                <a:rPr lang="it-IT" sz="1400" i="1" dirty="0"/>
                <a:t>. </a:t>
              </a:r>
              <a:r>
                <a:rPr lang="it-IT" sz="1400" i="1" dirty="0" err="1"/>
                <a:t>Creation</a:t>
              </a:r>
              <a:r>
                <a:rPr lang="it-IT" sz="1400" i="1" dirty="0"/>
                <a:t> of a </a:t>
              </a:r>
              <a:r>
                <a:rPr lang="it-IT" sz="1400" i="1" dirty="0" err="1"/>
                <a:t>personalized</a:t>
              </a:r>
              <a:r>
                <a:rPr lang="it-IT" sz="1400" i="1" dirty="0"/>
                <a:t> </a:t>
              </a:r>
              <a:r>
                <a:rPr lang="it-IT" sz="1400" i="1" dirty="0" err="1"/>
                <a:t>surgical</a:t>
              </a:r>
              <a:r>
                <a:rPr lang="it-IT" sz="1400" i="1" dirty="0"/>
                <a:t> treatment for </a:t>
              </a:r>
              <a:r>
                <a:rPr lang="it-IT" sz="1400" i="1" dirty="0" err="1"/>
                <a:t>each</a:t>
              </a:r>
              <a:r>
                <a:rPr lang="it-IT" sz="1400" i="1" dirty="0"/>
                <a:t> </a:t>
              </a:r>
              <a:r>
                <a:rPr lang="it-IT" sz="1400" i="1" dirty="0" err="1"/>
                <a:t>patient</a:t>
              </a:r>
              <a:r>
                <a:rPr lang="it-IT" sz="1400" i="1" dirty="0"/>
                <a:t>’’</a:t>
              </a:r>
              <a:endParaRPr lang="it-IT" sz="1400" dirty="0"/>
            </a:p>
            <a:p>
              <a:pPr algn="just"/>
              <a:r>
                <a:rPr lang="en-US" sz="1400" b="1" dirty="0" err="1"/>
                <a:t>Nela</a:t>
              </a:r>
              <a:r>
                <a:rPr lang="en-US" sz="1400" b="1" dirty="0"/>
                <a:t> </a:t>
              </a:r>
              <a:r>
                <a:rPr lang="en-US" sz="1400" b="1" dirty="0" err="1"/>
                <a:t>Mataj</a:t>
              </a:r>
              <a:r>
                <a:rPr lang="en-US" sz="1400" b="1" dirty="0"/>
                <a:t>  </a:t>
              </a:r>
              <a:r>
                <a:rPr lang="en-US" sz="1400" dirty="0"/>
                <a:t>– ‘’</a:t>
              </a:r>
              <a:r>
                <a:rPr lang="en-US" sz="1400" i="1" dirty="0"/>
                <a:t>Hospital management of odontogenic infections’’ </a:t>
              </a:r>
            </a:p>
            <a:p>
              <a:pPr algn="just"/>
              <a:endParaRPr lang="en-US" sz="1400" dirty="0"/>
            </a:p>
            <a:p>
              <a:pPr algn="just"/>
              <a:r>
                <a:rPr lang="en-US" sz="1400" b="1" dirty="0"/>
                <a:t>Closing Ceremony &amp; Awards</a:t>
              </a:r>
            </a:p>
            <a:p>
              <a:pPr algn="just"/>
              <a:endParaRPr lang="en-US" sz="1400" dirty="0"/>
            </a:p>
            <a:p>
              <a:pPr algn="just"/>
              <a:endParaRPr lang="en-IT" sz="14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27107C6-292B-A7A0-7828-092628D4D230}"/>
                </a:ext>
              </a:extLst>
            </p:cNvPr>
            <p:cNvSpPr txBox="1"/>
            <p:nvPr/>
          </p:nvSpPr>
          <p:spPr>
            <a:xfrm>
              <a:off x="441434" y="1227980"/>
              <a:ext cx="2532994" cy="590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just">
                <a:buNone/>
              </a:pPr>
              <a:r>
                <a:rPr lang="en-US" sz="1400" b="1" dirty="0"/>
                <a:t>09:00 – 09:30 </a:t>
              </a:r>
            </a:p>
            <a:p>
              <a:pPr marL="0" indent="0" algn="just">
                <a:buNone/>
              </a:pPr>
              <a:r>
                <a:rPr lang="it-IT" sz="1400" dirty="0"/>
                <a:t>09:30 – 09:50</a:t>
              </a:r>
            </a:p>
            <a:p>
              <a:pPr marL="0" indent="0" algn="just">
                <a:buNone/>
              </a:pPr>
              <a:r>
                <a:rPr lang="it-IT" sz="1400" dirty="0"/>
                <a:t>09:50 – 10:00</a:t>
              </a:r>
            </a:p>
            <a:p>
              <a:pPr marL="0" indent="0" algn="just">
                <a:buNone/>
              </a:pPr>
              <a:endParaRPr lang="it-IT" sz="1400" b="1" dirty="0"/>
            </a:p>
            <a:p>
              <a:pPr marL="0" indent="0" algn="just">
                <a:buNone/>
              </a:pPr>
              <a:r>
                <a:rPr lang="it-IT" sz="1400" b="1" dirty="0"/>
                <a:t>10:00 – 10:30</a:t>
              </a:r>
              <a:endParaRPr lang="it-IT" sz="1400" dirty="0"/>
            </a:p>
            <a:p>
              <a:pPr marL="0" indent="0" algn="just">
                <a:buNone/>
              </a:pPr>
              <a:endParaRPr lang="it-IT" sz="1400" dirty="0"/>
            </a:p>
            <a:p>
              <a:pPr marL="0" indent="0" algn="just">
                <a:buNone/>
              </a:pPr>
              <a:r>
                <a:rPr lang="it-IT" sz="1400" dirty="0"/>
                <a:t>10:30 – 10:50 </a:t>
              </a:r>
            </a:p>
            <a:p>
              <a:pPr marL="0" indent="0" algn="just">
                <a:buNone/>
              </a:pPr>
              <a:r>
                <a:rPr lang="it-IT" sz="1400" dirty="0"/>
                <a:t>10:50 – 11:00</a:t>
              </a:r>
            </a:p>
            <a:p>
              <a:pPr marL="0" indent="0" algn="just">
                <a:buNone/>
              </a:pPr>
              <a:endParaRPr lang="it-IT" sz="1400" dirty="0"/>
            </a:p>
            <a:p>
              <a:pPr marL="0" indent="0" algn="just">
                <a:buNone/>
              </a:pPr>
              <a:r>
                <a:rPr lang="it-IT" sz="1400" dirty="0"/>
                <a:t>11:00 – 11:30</a:t>
              </a:r>
            </a:p>
            <a:p>
              <a:pPr marL="0" indent="0" algn="just">
                <a:buNone/>
              </a:pPr>
              <a:endParaRPr lang="it-IT" sz="1400" dirty="0"/>
            </a:p>
            <a:p>
              <a:pPr marL="0" indent="0" algn="just">
                <a:buNone/>
              </a:pPr>
              <a:r>
                <a:rPr lang="it-IT" sz="1400" dirty="0"/>
                <a:t>11:30 – 12:00</a:t>
              </a:r>
            </a:p>
            <a:p>
              <a:pPr marL="0" indent="0" algn="just">
                <a:buNone/>
              </a:pPr>
              <a:endParaRPr lang="it-IT" sz="1400" dirty="0"/>
            </a:p>
            <a:p>
              <a:pPr marL="0" indent="0" algn="just">
                <a:buNone/>
              </a:pPr>
              <a:r>
                <a:rPr lang="it-IT" sz="1400" dirty="0"/>
                <a:t>12:00 – 12:10</a:t>
              </a:r>
            </a:p>
            <a:p>
              <a:pPr marL="0" indent="0" algn="just">
                <a:buNone/>
              </a:pPr>
              <a:endParaRPr lang="it-IT" sz="1400" dirty="0"/>
            </a:p>
            <a:p>
              <a:pPr marL="0" indent="0" algn="just">
                <a:buNone/>
              </a:pPr>
              <a:r>
                <a:rPr lang="it-IT" sz="1400" dirty="0"/>
                <a:t>12:10 – 12:20</a:t>
              </a:r>
            </a:p>
            <a:p>
              <a:pPr marL="0" indent="0" algn="just">
                <a:buNone/>
              </a:pPr>
              <a:endParaRPr lang="it-IT" sz="1400" dirty="0"/>
            </a:p>
            <a:p>
              <a:pPr marL="0" indent="0" algn="just">
                <a:buNone/>
              </a:pPr>
              <a:r>
                <a:rPr lang="it-IT" sz="1400" dirty="0"/>
                <a:t>12:20 – 12:40</a:t>
              </a:r>
            </a:p>
            <a:p>
              <a:pPr marL="0" indent="0" algn="just">
                <a:buNone/>
              </a:pPr>
              <a:r>
                <a:rPr lang="it-IT" sz="1400" dirty="0"/>
                <a:t>12:40 – 12:50</a:t>
              </a:r>
            </a:p>
            <a:p>
              <a:pPr marL="0" indent="0" algn="just">
                <a:buNone/>
              </a:pPr>
              <a:r>
                <a:rPr lang="it-IT" sz="1400" dirty="0"/>
                <a:t>12:50 – 13:00</a:t>
              </a:r>
            </a:p>
            <a:p>
              <a:pPr marL="0" indent="0" algn="just">
                <a:buNone/>
              </a:pPr>
              <a:r>
                <a:rPr lang="it-IT" sz="1400" dirty="0"/>
                <a:t>13:00 – 13:10</a:t>
              </a:r>
            </a:p>
            <a:p>
              <a:pPr marL="0" indent="0" algn="just">
                <a:buNone/>
              </a:pPr>
              <a:endParaRPr lang="it-IT" sz="1400" dirty="0"/>
            </a:p>
            <a:p>
              <a:pPr marL="0" indent="0" algn="just">
                <a:buNone/>
              </a:pPr>
              <a:r>
                <a:rPr lang="it-IT" sz="1400" dirty="0"/>
                <a:t>13:10 – 13:20</a:t>
              </a:r>
            </a:p>
            <a:p>
              <a:pPr marL="0" indent="0" algn="just">
                <a:buNone/>
              </a:pPr>
              <a:endParaRPr lang="it-IT" sz="1400" b="1" dirty="0"/>
            </a:p>
            <a:p>
              <a:pPr marL="0" indent="0" algn="just">
                <a:buNone/>
              </a:pPr>
              <a:r>
                <a:rPr lang="it-IT" sz="1400" b="1" dirty="0"/>
                <a:t>13:20 – 14:00</a:t>
              </a:r>
            </a:p>
            <a:p>
              <a:pPr algn="just"/>
              <a:endParaRPr lang="en-IT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2284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38BA8-7890-5D41-B86B-24925AF80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Bradley Hand" pitchFamily="2" charset="77"/>
              </a:rPr>
              <a:t>VENUE </a:t>
            </a:r>
            <a:r>
              <a:rPr lang="en-AL" u="sng" dirty="0">
                <a:latin typeface="Bradley Hand" pitchFamily="2" charset="77"/>
              </a:rPr>
              <a:t>: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E1C0D3-A0D9-ACE2-E522-D0C0324861DE}"/>
              </a:ext>
            </a:extLst>
          </p:cNvPr>
          <p:cNvSpPr txBox="1">
            <a:spLocks/>
          </p:cNvSpPr>
          <p:nvPr/>
        </p:nvSpPr>
        <p:spPr>
          <a:xfrm>
            <a:off x="1053324" y="17979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Bradley Hand" pitchFamily="2" charset="77"/>
              </a:rPr>
              <a:t>TIRANA INTERNATIONAL HOTEL</a:t>
            </a:r>
            <a:endParaRPr lang="en-AL" dirty="0">
              <a:latin typeface="Bradley Hand" pitchFamily="2" charset="77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4DBF7BB-4F2B-C073-D021-E8F41A1CDEE6}"/>
              </a:ext>
            </a:extLst>
          </p:cNvPr>
          <p:cNvSpPr txBox="1">
            <a:spLocks/>
          </p:cNvSpPr>
          <p:nvPr/>
        </p:nvSpPr>
        <p:spPr>
          <a:xfrm>
            <a:off x="456517" y="3123549"/>
            <a:ext cx="10515600" cy="2578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Bradley Hand" pitchFamily="2" charset="77"/>
              </a:rPr>
              <a:t>REGISTRATION FEE: </a:t>
            </a:r>
          </a:p>
          <a:p>
            <a:pPr algn="ctr"/>
            <a:r>
              <a:rPr lang="en-US" sz="2400" dirty="0">
                <a:latin typeface="Bradley Hand" pitchFamily="2" charset="77"/>
              </a:rPr>
              <a:t> </a:t>
            </a:r>
          </a:p>
          <a:p>
            <a:pPr algn="ctr"/>
            <a:r>
              <a:rPr lang="en-US" sz="2400" dirty="0">
                <a:latin typeface="Bradley Hand" pitchFamily="2" charset="77"/>
              </a:rPr>
              <a:t>FREE</a:t>
            </a:r>
            <a:endParaRPr lang="en-AL" sz="2400" dirty="0"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80021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6849</TotalTime>
  <Words>812</Words>
  <Application>Microsoft Office PowerPoint</Application>
  <PresentationFormat>Widescreen</PresentationFormat>
  <Paragraphs>180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Bradley Hand</vt:lpstr>
      <vt:lpstr>Calibri</vt:lpstr>
      <vt:lpstr>Calibri Light</vt:lpstr>
      <vt:lpstr>Times New Roman</vt:lpstr>
      <vt:lpstr>Office Theme</vt:lpstr>
      <vt:lpstr>Friday 07/06/2024</vt:lpstr>
      <vt:lpstr>Saturday  08/06/2024</vt:lpstr>
      <vt:lpstr>Saturday  08/06/2024</vt:lpstr>
      <vt:lpstr>Sunday  09/06/2024</vt:lpstr>
      <vt:lpstr>VENUE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Gresa Baboci</dc:creator>
  <cp:lastModifiedBy>KATERINA</cp:lastModifiedBy>
  <cp:revision>42</cp:revision>
  <dcterms:created xsi:type="dcterms:W3CDTF">2024-03-28T16:43:54Z</dcterms:created>
  <dcterms:modified xsi:type="dcterms:W3CDTF">2024-06-05T07:17:41Z</dcterms:modified>
</cp:coreProperties>
</file>